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298" r:id="rId9"/>
    <p:sldId id="262" r:id="rId10"/>
    <p:sldId id="333" r:id="rId11"/>
    <p:sldId id="263" r:id="rId12"/>
    <p:sldId id="299" r:id="rId13"/>
    <p:sldId id="302" r:id="rId14"/>
    <p:sldId id="334" r:id="rId15"/>
    <p:sldId id="266" r:id="rId16"/>
    <p:sldId id="265" r:id="rId17"/>
    <p:sldId id="276" r:id="rId18"/>
    <p:sldId id="303" r:id="rId19"/>
    <p:sldId id="335" r:id="rId20"/>
    <p:sldId id="277" r:id="rId21"/>
    <p:sldId id="338" r:id="rId22"/>
    <p:sldId id="33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342" r:id="rId49"/>
    <p:sldId id="340" r:id="rId50"/>
    <p:sldId id="341" r:id="rId51"/>
    <p:sldId id="288" r:id="rId52"/>
    <p:sldId id="289" r:id="rId53"/>
    <p:sldId id="320" r:id="rId54"/>
    <p:sldId id="274" r:id="rId55"/>
    <p:sldId id="343"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51"/>
    <p:restoredTop sz="85589"/>
  </p:normalViewPr>
  <p:slideViewPr>
    <p:cSldViewPr snapToGrid="0" snapToObjects="1">
      <p:cViewPr varScale="1">
        <p:scale>
          <a:sx n="136" d="100"/>
          <a:sy n="136" d="100"/>
        </p:scale>
        <p:origin x="616"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10/18/24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E2071-55F0-FA22-DFC9-6F972DF41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F0F95-1CC5-834A-2C2B-7698F30FC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9BF5BD-C1DC-327E-2389-F3C9986673B1}"/>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D12D34B3-BA13-F190-D140-68CE1E700DAB}"/>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19395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77174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53F91-7632-524B-46F7-6572AE409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B86CA-5D13-8A0B-5993-489413FD59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618302-2E02-F077-369F-A1A726890107}"/>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1D3817A-3E62-369D-9C62-231D69E94AAD}"/>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07560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0E1E8-9565-4BE2-03A4-37E4457453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47B846-66D2-D79C-5BD2-304B34EF9C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93C11-E58E-2443-CB3A-CF28846C13C3}"/>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DD7CB68-F7C7-16C5-3214-227F53434885}"/>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11916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353827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C453A-B3B6-25E5-07CE-248E900CE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90811D-BAD7-B456-3CAB-765055820D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682A1-CF78-CEF3-4B59-50C6749A32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AD0AAC0-EA6E-F54F-76C2-943DFCA7EA7F}"/>
              </a:ext>
            </a:extLst>
          </p:cNvPr>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427025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yeon444/data-science-capstone/blob/main/Module%201%20-%202.%20Space%20X%20Falcon%209%20First%20Stage%20Landing%20Prediction%20-%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juyeon444.github.io/data-science-capstone/Module%201%20-%202.%20Space%20X%20Falcon%209%20First%20Stage%20Landing%20Prediction%20-%20jupyter-labs-webscraping.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juyeon444.github.io/data-science-capstone/Module%201%20-%203.%20Lab%202%20Data%20wrangling%20-%20labs-jupyter-spacex-Data%20wrangling.html" TargetMode="External"/><Relationship Id="rId2" Type="http://schemas.openxmlformats.org/officeDocument/2006/relationships/hyperlink" Target="https://github.com/juyeon444/data-science-capstone/blob/main/Module%201%20-%203.%20Lab%202%20Data%20wrangling%20-%20labs-jupyter-spacex-Data%20wrangling.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uyeon444/data-science-capstone/blob/main/Module%202%20-%202.%20SpaceX%20Falcon%209%20First%20Stage%20Landing%20Prediction%20-%20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juyeon444.github.io/data-science-capstone/Module%202%20-%202.%20SpaceX%20Falcon%209%20First%20Stage%20Landing%20Prediction%20-%20edadataviz.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uyeon444/data-science-capstone/blob/main/Module%202%20-%201.%20Assignment%20SQL%20Notebook%20for%20Peer%20Assignment%20-%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juyeon444.github.io/data-science-capstone/Module%202%20-%201.%20Assignment%20SQL%20Notebook%20for%20Peer%20Assignment%20-%20jupyter-labs-eda-sql-coursera_sqllite.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juyeon444.github.io/data-science-capstone/Module%203%20-%201.%20Launch%20Sites%20Locations%20Analysis%20with%20Folium%20-%20lab_jupyter_launch_site_location.html" TargetMode="External"/><Relationship Id="rId4" Type="http://schemas.openxmlformats.org/officeDocument/2006/relationships/hyperlink" Target="https://github.com/juyeon444/data-science-capstone/blob/main/Module%203%20-%201.%20Launch%20Sites%20Locations%20Analysis%20with%20Folium%20-%20lab_jupyter_launch_site_location.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juyeon444.github.io/data-science-capstone/Module%203%20-%202.%20spacex_dash_app.html"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uyeon444/data-science-capstone/blob/main/Module%203%20-%202.%20spacex_dash_app.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juyeon444.github.io/data-science-capstone/Module%204%20-%201.%20SpaceX_Machine%20Learning%20Prediction_Part_5.html" TargetMode="External"/><Relationship Id="rId2" Type="http://schemas.openxmlformats.org/officeDocument/2006/relationships/hyperlink" Target="https://github.com/juyeon444/data-science-capstone/blob/main/Module%204%20-%201.%20SpaceX_Machine%20Learning%20Prediction_Part_5.ipynb"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juyeon444.github.io/data-science-capstone/Module%203%20-%202.%20spacex_dash_app.html"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juyeon444/data-science-capstone/blob/main/Module%201%20-%202.%20Space%20X%20Falcon%209%20First%20Stage%20Landing%20Prediction%20-%20spacex_web_scraped.csv" TargetMode="External"/><Relationship Id="rId13" Type="http://schemas.openxmlformats.org/officeDocument/2006/relationships/hyperlink" Target="https://github.com/juyeon444/data-science-capstone/blob/main/Module%202%20-%201.%20Assignment%20SQL%20Notebook%20for%20Peer%20Assignment%20-%20jupyter-labs-eda-sql-coursera_sqllite.ipynb" TargetMode="External"/><Relationship Id="rId3" Type="http://schemas.openxmlformats.org/officeDocument/2006/relationships/hyperlink" Target="https://github.com/juyeon444/data-science-capstone/blob/main/Module%201%20-%201.%20Lab%201%20Collecting%20the%20data%20-%20jupyter-labs-spacex-data-collection-api.ipynb" TargetMode="External"/><Relationship Id="rId7" Type="http://schemas.openxmlformats.org/officeDocument/2006/relationships/hyperlink" Target="https://github.com/juyeon444/data-science-capstone/blob/main/Module%201%20-%202.%20Space%20X%20Falcon%209%20First%20Stage%20Landing%20Prediction%20-%20jupyter-labs-webscraping.ipynb" TargetMode="External"/><Relationship Id="rId12" Type="http://schemas.openxmlformats.org/officeDocument/2006/relationships/hyperlink" Target="https://juyeon444.github.io/data-science-capstone/Module%202%20-%201.%20Assignment%20SQL%20Notebook%20for%20Peer%20Assignment%20-%20jupyter-labs-eda-sql-coursera_sqllite.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juyeon444.github.io/data-science-capstone/Module%201%20-%202.%20Space%20X%20Falcon%209%20First%20Stage%20Landing%20Prediction%20-%20jupyter-labs-webscraping.html" TargetMode="External"/><Relationship Id="rId11" Type="http://schemas.openxmlformats.org/officeDocument/2006/relationships/hyperlink" Target="https://github.com/juyeon444/data-science-capstone/blob/main/Module%201%20-%203.%20Lab%202%20Data%20wrangling%20-%20labs-jupyter-spacex-Data%20wrangling.ipynb" TargetMode="External"/><Relationship Id="rId5" Type="http://schemas.openxmlformats.org/officeDocument/2006/relationships/hyperlink" Target="https://juyeon444.github.io/data-science-capstone/Module%201%20-%201.%20Lab%201%20Collecting%20the%20data%20-%20jupyter-labs-spacex-data-collection-api.html" TargetMode="External"/><Relationship Id="rId10" Type="http://schemas.openxmlformats.org/officeDocument/2006/relationships/hyperlink" Target="https://juyeon444.github.io/data-science-capstone/Module%201%20-%203.%20Lab%202%20Data%20wrangling%20-%20labs-jupyter-spacex-Data%20wrangling.html" TargetMode="External"/><Relationship Id="rId4" Type="http://schemas.openxmlformats.org/officeDocument/2006/relationships/hyperlink" Target="https://github.com/juyeon444/data-science-capstone/blob/main/Module%201%20-%201.%20Lab%201%20Collecting%20the%20data%20-%20dataset_part_1.csv" TargetMode="External"/><Relationship Id="rId9" Type="http://schemas.openxmlformats.org/officeDocument/2006/relationships/hyperlink" Target="https://github.com/juyeon444/data-science-capstone/blob/main/Module%201%20-%203.%20Lab%202%20Data%20wrangling%20-%20dataset_part_2.csv"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juyeon444.github.io/data-science-capstone/Module%203%20-%201.%20Launch%20Sites%20Locations%20Analysis%20with%20Folium%20-%20lab_jupyter_launch_site_location.html" TargetMode="External"/><Relationship Id="rId3" Type="http://schemas.openxmlformats.org/officeDocument/2006/relationships/image" Target="../media/image3.png"/><Relationship Id="rId7" Type="http://schemas.openxmlformats.org/officeDocument/2006/relationships/hyperlink" Target="https://github.com/juyeon444/data-science-capstone/blob/main/Module%203%20-%201.%20Launch%20Sites%20Locations%20Analysis%20with%20Folium%20-%20lab_jupyter_launch_site_location.ipynb" TargetMode="External"/><Relationship Id="rId12" Type="http://schemas.openxmlformats.org/officeDocument/2006/relationships/hyperlink" Target="https://github.com/juyeon444/data-science-capstone/blob/main/Module%204%20-%201.%20SpaceX_Machine%20Learning%20Prediction_Part_5.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ithub.com/juyeon444/data-science-capstone/blob/main/Module%202%20-%202.%20SpaceX%20Falcon%209%20First%20Stage%20Landing%20Prediction%20-%20edadataviz.ipynb" TargetMode="External"/><Relationship Id="rId11" Type="http://schemas.openxmlformats.org/officeDocument/2006/relationships/hyperlink" Target="https://juyeon444.github.io/data-science-capstone/Module%204%20-%201.%20SpaceX_Machine%20Learning%20Prediction_Part_5.html" TargetMode="External"/><Relationship Id="rId5" Type="http://schemas.openxmlformats.org/officeDocument/2006/relationships/hyperlink" Target="https://juyeon444.github.io/data-science-capstone/Module%202%20-%202.%20SpaceX%20Falcon%209%20First%20Stage%20Landing%20Prediction%20-%20edadataviz.html" TargetMode="External"/><Relationship Id="rId10" Type="http://schemas.openxmlformats.org/officeDocument/2006/relationships/hyperlink" Target="https://github.com/juyeon444/data-science-capstone/blob/main/" TargetMode="External"/><Relationship Id="rId4" Type="http://schemas.openxmlformats.org/officeDocument/2006/relationships/hyperlink" Target="https://github.com/juyeon444/data-science-capstone/blob/main/Module%202%20-%202.%20SpaceX%20Falcon%209%20First%20Stage%20Landing%20Prediction%20-%20dataset_part_3.csv" TargetMode="External"/><Relationship Id="rId9" Type="http://schemas.openxmlformats.org/officeDocument/2006/relationships/hyperlink" Target="https://github.com/juyeon444/data-science-capstone/blob/main/Module%203%20-%202.%20spacex_dash_app.py"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juyeon444.github.io/data-science-capstone/Module%201%20-%201.%20Lab%201%20Collecting%20the%20data%20-%20jupyter-labs-spacex-data-collection-api.html" TargetMode="External"/><Relationship Id="rId4" Type="http://schemas.openxmlformats.org/officeDocument/2006/relationships/hyperlink" Target="https://github.com/juyeon444/data-science-capstone/blob/main/Module%201%20-%201.%20Lab%201%20Collecting%20the%20data%20-%20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 Yeon Eum</a:t>
            </a:r>
          </a:p>
          <a:p>
            <a:r>
              <a:rPr lang="en-US" dirty="0">
                <a:solidFill>
                  <a:schemeClr val="bg2"/>
                </a:solidFill>
                <a:latin typeface="Abadi"/>
                <a:ea typeface="SF Pro" pitchFamily="2" charset="0"/>
                <a:cs typeface="SF Pro" pitchFamily="2" charset="0"/>
              </a:rPr>
              <a:t>October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658257" cy="4374662"/>
          </a:xfrm>
          <a:prstGeom prst="rect">
            <a:avLst/>
          </a:prstGeom>
        </p:spPr>
        <p:txBody>
          <a:bodyPr lIns="91440" tIns="45720" rIns="91440" bIns="45720" anchor="t">
            <a:noAutofit/>
          </a:bodyPr>
          <a:lstStyle/>
          <a:p>
            <a:pPr marL="342900" indent="-342900">
              <a:lnSpc>
                <a:spcPct val="100000"/>
              </a:lnSpc>
              <a:spcBef>
                <a:spcPts val="1400"/>
              </a:spcBef>
              <a:buFont typeface="+mj-lt"/>
              <a:buAutoNum type="arabicPeriod"/>
            </a:pPr>
            <a:r>
              <a:rPr lang="en-US" sz="1200" b="1" dirty="0"/>
              <a:t>HTTP Request</a:t>
            </a:r>
            <a:r>
              <a:rPr lang="en-US" sz="1200" dirty="0"/>
              <a:t>: Send GET request to Wikipedia using the requests library.</a:t>
            </a:r>
          </a:p>
          <a:p>
            <a:pPr marL="342900" indent="-342900">
              <a:lnSpc>
                <a:spcPct val="100000"/>
              </a:lnSpc>
              <a:spcBef>
                <a:spcPts val="1400"/>
              </a:spcBef>
              <a:buFont typeface="+mj-lt"/>
              <a:buAutoNum type="arabicPeriod"/>
            </a:pPr>
            <a:r>
              <a:rPr lang="en-US" sz="1200" b="1" dirty="0"/>
              <a:t>Parse HTML</a:t>
            </a:r>
            <a:r>
              <a:rPr lang="en-US" sz="1200" dirty="0"/>
              <a:t>: Use </a:t>
            </a:r>
            <a:r>
              <a:rPr lang="en-US" sz="1200" dirty="0" err="1"/>
              <a:t>BeautifulSoup</a:t>
            </a:r>
            <a:r>
              <a:rPr lang="en-US" sz="1200" dirty="0"/>
              <a:t> to parse the page’s HTML content.</a:t>
            </a:r>
          </a:p>
          <a:p>
            <a:pPr marL="342900" indent="-342900">
              <a:lnSpc>
                <a:spcPct val="100000"/>
              </a:lnSpc>
              <a:spcBef>
                <a:spcPts val="1400"/>
              </a:spcBef>
              <a:buFont typeface="+mj-lt"/>
              <a:buAutoNum type="arabicPeriod"/>
            </a:pPr>
            <a:r>
              <a:rPr lang="en-US" sz="1200" b="1" dirty="0"/>
              <a:t>Locate Table</a:t>
            </a:r>
            <a:r>
              <a:rPr lang="en-US" sz="1200" dirty="0"/>
              <a:t>: Use </a:t>
            </a:r>
            <a:r>
              <a:rPr lang="en-US" sz="1200" dirty="0" err="1"/>
              <a:t>BeautifulSoup</a:t>
            </a:r>
            <a:r>
              <a:rPr lang="en-US" sz="1200" dirty="0"/>
              <a:t> to find the launch table based on HTML structure.</a:t>
            </a:r>
          </a:p>
          <a:p>
            <a:pPr marL="342900" indent="-342900">
              <a:lnSpc>
                <a:spcPct val="100000"/>
              </a:lnSpc>
              <a:spcBef>
                <a:spcPts val="1400"/>
              </a:spcBef>
              <a:buFont typeface="+mj-lt"/>
              <a:buAutoNum type="arabicPeriod"/>
            </a:pPr>
            <a:r>
              <a:rPr lang="en-US" sz="1200" b="1" dirty="0"/>
              <a:t>Extract Data</a:t>
            </a:r>
            <a:r>
              <a:rPr lang="en-US" sz="1200" dirty="0"/>
              <a:t>: Scrape the table rows to retrieve launch details.</a:t>
            </a:r>
          </a:p>
          <a:p>
            <a:pPr marL="342900" indent="-342900">
              <a:lnSpc>
                <a:spcPct val="100000"/>
              </a:lnSpc>
              <a:spcBef>
                <a:spcPts val="1400"/>
              </a:spcBef>
              <a:buFont typeface="+mj-lt"/>
              <a:buAutoNum type="arabicPeriod"/>
            </a:pPr>
            <a:r>
              <a:rPr lang="en-US" sz="1200" b="1" dirty="0"/>
              <a:t>Clean Data</a:t>
            </a:r>
            <a:r>
              <a:rPr lang="en-US" sz="1200" dirty="0"/>
              <a:t>: Remove unnecessary rows and handle any missing or malformed data.</a:t>
            </a:r>
          </a:p>
          <a:p>
            <a:pPr marL="342900" indent="-342900">
              <a:lnSpc>
                <a:spcPct val="100000"/>
              </a:lnSpc>
              <a:spcBef>
                <a:spcPts val="1400"/>
              </a:spcBef>
              <a:buFont typeface="+mj-lt"/>
              <a:buAutoNum type="arabicPeriod"/>
            </a:pPr>
            <a:r>
              <a:rPr lang="en-US" sz="1200" b="1" dirty="0"/>
              <a:t>Save Data</a:t>
            </a:r>
            <a:r>
              <a:rPr lang="en-US" sz="1200" dirty="0"/>
              <a:t>: Convert the cleaned table into a Pandas </a:t>
            </a:r>
            <a:r>
              <a:rPr lang="en-US" sz="1200" dirty="0" err="1"/>
              <a:t>DataFrame</a:t>
            </a:r>
            <a:r>
              <a:rPr lang="en-US" sz="1200" dirty="0"/>
              <a:t> and export it to CSV.</a:t>
            </a:r>
            <a:endParaRPr lang="en-US" sz="1200" dirty="0">
              <a:solidFill>
                <a:schemeClr val="accent3">
                  <a:lumMod val="25000"/>
                </a:schemeClr>
              </a:solidFill>
            </a:endParaRPr>
          </a:p>
          <a:p>
            <a:pPr marL="0" indent="0">
              <a:lnSpc>
                <a:spcPct val="100000"/>
              </a:lnSpc>
              <a:spcBef>
                <a:spcPts val="1400"/>
              </a:spcBef>
              <a:buNone/>
            </a:pPr>
            <a:r>
              <a:rPr lang="en-US" sz="1200" dirty="0">
                <a:solidFill>
                  <a:schemeClr val="accent3">
                    <a:lumMod val="25000"/>
                  </a:schemeClr>
                </a:solidFill>
                <a:hlinkClick r:id="rId3"/>
              </a:rPr>
              <a:t>GitHub URL of the web scraping – notebook</a:t>
            </a:r>
            <a:endParaRPr lang="en-US" sz="1200" dirty="0">
              <a:solidFill>
                <a:schemeClr val="accent3">
                  <a:lumMod val="25000"/>
                </a:schemeClr>
              </a:solidFill>
            </a:endParaRPr>
          </a:p>
          <a:p>
            <a:pPr marL="0" indent="0">
              <a:lnSpc>
                <a:spcPct val="100000"/>
              </a:lnSpc>
              <a:spcBef>
                <a:spcPts val="1400"/>
              </a:spcBef>
              <a:buNone/>
            </a:pPr>
            <a:r>
              <a:rPr lang="en-US" sz="1200" dirty="0">
                <a:solidFill>
                  <a:schemeClr val="accent3">
                    <a:lumMod val="25000"/>
                  </a:schemeClr>
                </a:solidFill>
                <a:hlinkClick r:id="rId4"/>
              </a:rPr>
              <a:t>GitHub URL of the web scraping – HTML</a:t>
            </a:r>
            <a:endParaRPr lang="en-US" sz="1200" dirty="0">
              <a:solidFill>
                <a:schemeClr val="accent3">
                  <a:lumMod val="25000"/>
                </a:schemeClr>
              </a:solidFill>
            </a:endParaRPr>
          </a:p>
          <a:p>
            <a:pPr>
              <a:lnSpc>
                <a:spcPct val="100000"/>
              </a:lnSpc>
              <a:spcBef>
                <a:spcPts val="1400"/>
              </a:spcBef>
            </a:pPr>
            <a:endParaRPr lang="en-US" sz="1200"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Data 4">
            <a:extLst>
              <a:ext uri="{FF2B5EF4-FFF2-40B4-BE49-F238E27FC236}">
                <a16:creationId xmlns:a16="http://schemas.microsoft.com/office/drawing/2014/main" id="{2A6E909E-693C-C386-91ED-5E4D8E830C5E}"/>
              </a:ext>
            </a:extLst>
          </p:cNvPr>
          <p:cNvSpPr/>
          <p:nvPr/>
        </p:nvSpPr>
        <p:spPr>
          <a:xfrm>
            <a:off x="6113280" y="2302758"/>
            <a:ext cx="1366887" cy="683166"/>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HTTP Request to Wikipedia Page</a:t>
            </a:r>
          </a:p>
        </p:txBody>
      </p:sp>
      <p:sp>
        <p:nvSpPr>
          <p:cNvPr id="7" name="Process 6">
            <a:extLst>
              <a:ext uri="{FF2B5EF4-FFF2-40B4-BE49-F238E27FC236}">
                <a16:creationId xmlns:a16="http://schemas.microsoft.com/office/drawing/2014/main" id="{A50A1C7E-7B08-DC2A-F329-D6919E679A3D}"/>
              </a:ext>
            </a:extLst>
          </p:cNvPr>
          <p:cNvSpPr/>
          <p:nvPr/>
        </p:nvSpPr>
        <p:spPr>
          <a:xfrm>
            <a:off x="6227337" y="3221286"/>
            <a:ext cx="1131216" cy="51173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Parse HTML Content</a:t>
            </a:r>
          </a:p>
        </p:txBody>
      </p:sp>
      <p:sp>
        <p:nvSpPr>
          <p:cNvPr id="10" name="Decision 9">
            <a:extLst>
              <a:ext uri="{FF2B5EF4-FFF2-40B4-BE49-F238E27FC236}">
                <a16:creationId xmlns:a16="http://schemas.microsoft.com/office/drawing/2014/main" id="{7DA85E3A-202D-2E83-72D0-A384D465D24D}"/>
              </a:ext>
            </a:extLst>
          </p:cNvPr>
          <p:cNvSpPr/>
          <p:nvPr/>
        </p:nvSpPr>
        <p:spPr>
          <a:xfrm>
            <a:off x="6202379" y="3996663"/>
            <a:ext cx="1203618" cy="6598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Locate Target Table</a:t>
            </a:r>
          </a:p>
        </p:txBody>
      </p:sp>
      <p:sp>
        <p:nvSpPr>
          <p:cNvPr id="12" name="Process 11">
            <a:extLst>
              <a:ext uri="{FF2B5EF4-FFF2-40B4-BE49-F238E27FC236}">
                <a16:creationId xmlns:a16="http://schemas.microsoft.com/office/drawing/2014/main" id="{323B9253-9AE3-D9FE-A02E-B6A8D89C1D5A}"/>
              </a:ext>
            </a:extLst>
          </p:cNvPr>
          <p:cNvSpPr/>
          <p:nvPr/>
        </p:nvSpPr>
        <p:spPr>
          <a:xfrm>
            <a:off x="7643397" y="4070623"/>
            <a:ext cx="1131216" cy="51355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Extract Table Data</a:t>
            </a:r>
          </a:p>
        </p:txBody>
      </p:sp>
      <p:sp>
        <p:nvSpPr>
          <p:cNvPr id="13" name="Process 12">
            <a:extLst>
              <a:ext uri="{FF2B5EF4-FFF2-40B4-BE49-F238E27FC236}">
                <a16:creationId xmlns:a16="http://schemas.microsoft.com/office/drawing/2014/main" id="{0CF323C6-C538-B364-496E-8CB8CA181389}"/>
              </a:ext>
            </a:extLst>
          </p:cNvPr>
          <p:cNvSpPr/>
          <p:nvPr/>
        </p:nvSpPr>
        <p:spPr>
          <a:xfrm>
            <a:off x="9040302" y="4070623"/>
            <a:ext cx="857842" cy="51355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Clean Data</a:t>
            </a:r>
          </a:p>
        </p:txBody>
      </p:sp>
      <p:sp>
        <p:nvSpPr>
          <p:cNvPr id="14" name="Data 13">
            <a:extLst>
              <a:ext uri="{FF2B5EF4-FFF2-40B4-BE49-F238E27FC236}">
                <a16:creationId xmlns:a16="http://schemas.microsoft.com/office/drawing/2014/main" id="{6452DAFA-A962-F7B4-A45E-DCF00FC2D38D}"/>
              </a:ext>
            </a:extLst>
          </p:cNvPr>
          <p:cNvSpPr/>
          <p:nvPr/>
        </p:nvSpPr>
        <p:spPr>
          <a:xfrm>
            <a:off x="8827896" y="4791710"/>
            <a:ext cx="1300863" cy="513559"/>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Save </a:t>
            </a:r>
          </a:p>
          <a:p>
            <a:pPr algn="ctr"/>
            <a:r>
              <a:rPr lang="en-US" sz="1000" dirty="0"/>
              <a:t>Data to </a:t>
            </a:r>
            <a:r>
              <a:rPr lang="en-US" sz="1000" dirty="0" err="1"/>
              <a:t>DataFrame</a:t>
            </a:r>
            <a:endParaRPr lang="en-US" sz="1000" dirty="0"/>
          </a:p>
        </p:txBody>
      </p:sp>
      <p:sp>
        <p:nvSpPr>
          <p:cNvPr id="15" name="Data 14">
            <a:extLst>
              <a:ext uri="{FF2B5EF4-FFF2-40B4-BE49-F238E27FC236}">
                <a16:creationId xmlns:a16="http://schemas.microsoft.com/office/drawing/2014/main" id="{F6EA8A02-2B51-236B-AD83-A3DEB307E97B}"/>
              </a:ext>
            </a:extLst>
          </p:cNvPr>
          <p:cNvSpPr/>
          <p:nvPr/>
        </p:nvSpPr>
        <p:spPr>
          <a:xfrm>
            <a:off x="10254523" y="4787578"/>
            <a:ext cx="958658" cy="513559"/>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Save to CSV File</a:t>
            </a:r>
          </a:p>
        </p:txBody>
      </p:sp>
      <p:cxnSp>
        <p:nvCxnSpPr>
          <p:cNvPr id="16" name="Straight Arrow Connector 15">
            <a:extLst>
              <a:ext uri="{FF2B5EF4-FFF2-40B4-BE49-F238E27FC236}">
                <a16:creationId xmlns:a16="http://schemas.microsoft.com/office/drawing/2014/main" id="{16344994-8C96-8757-13B4-B00685AC76D7}"/>
              </a:ext>
            </a:extLst>
          </p:cNvPr>
          <p:cNvCxnSpPr>
            <a:cxnSpLocks/>
            <a:stCxn id="5" idx="4"/>
            <a:endCxn id="7" idx="0"/>
          </p:cNvCxnSpPr>
          <p:nvPr/>
        </p:nvCxnSpPr>
        <p:spPr>
          <a:xfrm flipH="1">
            <a:off x="6792945" y="2985924"/>
            <a:ext cx="3779" cy="235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8D2078-4670-6B7C-5715-0F52B734A1D2}"/>
              </a:ext>
            </a:extLst>
          </p:cNvPr>
          <p:cNvCxnSpPr>
            <a:cxnSpLocks/>
            <a:stCxn id="7" idx="2"/>
            <a:endCxn id="10" idx="0"/>
          </p:cNvCxnSpPr>
          <p:nvPr/>
        </p:nvCxnSpPr>
        <p:spPr>
          <a:xfrm>
            <a:off x="6792945" y="3733020"/>
            <a:ext cx="11243" cy="263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C3BC03E-1C91-1BBD-4929-FD7FD460AB67}"/>
              </a:ext>
            </a:extLst>
          </p:cNvPr>
          <p:cNvCxnSpPr>
            <a:cxnSpLocks/>
            <a:stCxn id="10" idx="3"/>
            <a:endCxn id="12" idx="1"/>
          </p:cNvCxnSpPr>
          <p:nvPr/>
        </p:nvCxnSpPr>
        <p:spPr>
          <a:xfrm>
            <a:off x="7405997" y="4326602"/>
            <a:ext cx="237400" cy="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EDDB7DC-7796-5A6D-9DF9-01A2ADF3F27E}"/>
              </a:ext>
            </a:extLst>
          </p:cNvPr>
          <p:cNvCxnSpPr>
            <a:cxnSpLocks/>
            <a:stCxn id="12" idx="3"/>
            <a:endCxn id="13" idx="1"/>
          </p:cNvCxnSpPr>
          <p:nvPr/>
        </p:nvCxnSpPr>
        <p:spPr>
          <a:xfrm>
            <a:off x="8774613" y="4327403"/>
            <a:ext cx="2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4A157EA-85FC-EC85-E761-6B85AF7ACB9E}"/>
              </a:ext>
            </a:extLst>
          </p:cNvPr>
          <p:cNvCxnSpPr>
            <a:cxnSpLocks/>
            <a:stCxn id="14" idx="5"/>
            <a:endCxn id="15" idx="2"/>
          </p:cNvCxnSpPr>
          <p:nvPr/>
        </p:nvCxnSpPr>
        <p:spPr>
          <a:xfrm flipV="1">
            <a:off x="9998673" y="5044358"/>
            <a:ext cx="351716" cy="4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757DB43-AF35-DC92-1C0E-D1CC298D7163}"/>
              </a:ext>
            </a:extLst>
          </p:cNvPr>
          <p:cNvCxnSpPr>
            <a:cxnSpLocks/>
            <a:stCxn id="13" idx="2"/>
            <a:endCxn id="14" idx="1"/>
          </p:cNvCxnSpPr>
          <p:nvPr/>
        </p:nvCxnSpPr>
        <p:spPr>
          <a:xfrm>
            <a:off x="9469223" y="4584182"/>
            <a:ext cx="9105" cy="207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A2145D9F-0CA8-A38C-E15F-CBD0DC37F9D5}"/>
              </a:ext>
            </a:extLst>
          </p:cNvPr>
          <p:cNvCxnSpPr>
            <a:cxnSpLocks/>
            <a:stCxn id="10" idx="2"/>
            <a:endCxn id="10" idx="1"/>
          </p:cNvCxnSpPr>
          <p:nvPr/>
        </p:nvCxnSpPr>
        <p:spPr>
          <a:xfrm rot="5400000" flipH="1">
            <a:off x="6338315" y="4190667"/>
            <a:ext cx="329938" cy="601809"/>
          </a:xfrm>
          <a:prstGeom prst="bentConnector4">
            <a:avLst>
              <a:gd name="adj1" fmla="val -69286"/>
              <a:gd name="adj2" fmla="val 137985"/>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1A37B18-9BD2-EDA3-DD91-111AA02994CF}"/>
              </a:ext>
            </a:extLst>
          </p:cNvPr>
          <p:cNvSpPr txBox="1"/>
          <p:nvPr/>
        </p:nvSpPr>
        <p:spPr>
          <a:xfrm>
            <a:off x="6132134" y="4696064"/>
            <a:ext cx="335348" cy="246221"/>
          </a:xfrm>
          <a:prstGeom prst="rect">
            <a:avLst/>
          </a:prstGeom>
          <a:noFill/>
        </p:spPr>
        <p:txBody>
          <a:bodyPr wrap="none" rtlCol="0">
            <a:spAutoFit/>
          </a:bodyPr>
          <a:lstStyle/>
          <a:p>
            <a:r>
              <a:rPr lang="en-US" sz="1000" dirty="0">
                <a:solidFill>
                  <a:srgbClr val="FF0000"/>
                </a:solidFill>
              </a:rPr>
              <a:t>No</a:t>
            </a:r>
          </a:p>
        </p:txBody>
      </p:sp>
      <p:sp>
        <p:nvSpPr>
          <p:cNvPr id="56" name="TextBox 55">
            <a:extLst>
              <a:ext uri="{FF2B5EF4-FFF2-40B4-BE49-F238E27FC236}">
                <a16:creationId xmlns:a16="http://schemas.microsoft.com/office/drawing/2014/main" id="{A94FDC5B-BA55-1A34-0A28-9CBF6A2B48C9}"/>
              </a:ext>
            </a:extLst>
          </p:cNvPr>
          <p:cNvSpPr txBox="1"/>
          <p:nvPr/>
        </p:nvSpPr>
        <p:spPr>
          <a:xfrm>
            <a:off x="7282401" y="4038522"/>
            <a:ext cx="360996" cy="246221"/>
          </a:xfrm>
          <a:prstGeom prst="rect">
            <a:avLst/>
          </a:prstGeom>
          <a:noFill/>
        </p:spPr>
        <p:txBody>
          <a:bodyPr wrap="none" rtlCol="0">
            <a:spAutoFit/>
          </a:bodyPr>
          <a:lstStyle/>
          <a:p>
            <a:r>
              <a:rPr lang="en-US" sz="1000" dirty="0">
                <a:solidFill>
                  <a:schemeClr val="accent6"/>
                </a:solidFill>
              </a:rPr>
              <a:t>Yes</a:t>
            </a:r>
          </a:p>
        </p:txBody>
      </p:sp>
      <p:sp>
        <p:nvSpPr>
          <p:cNvPr id="62" name="Terminator 61">
            <a:extLst>
              <a:ext uri="{FF2B5EF4-FFF2-40B4-BE49-F238E27FC236}">
                <a16:creationId xmlns:a16="http://schemas.microsoft.com/office/drawing/2014/main" id="{A64AC879-E1DC-753B-49AB-98AD81888992}"/>
              </a:ext>
            </a:extLst>
          </p:cNvPr>
          <p:cNvSpPr/>
          <p:nvPr/>
        </p:nvSpPr>
        <p:spPr>
          <a:xfrm>
            <a:off x="6528060" y="1924281"/>
            <a:ext cx="537327" cy="235967"/>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Start</a:t>
            </a:r>
          </a:p>
        </p:txBody>
      </p:sp>
      <p:sp>
        <p:nvSpPr>
          <p:cNvPr id="63" name="Terminator 62">
            <a:extLst>
              <a:ext uri="{FF2B5EF4-FFF2-40B4-BE49-F238E27FC236}">
                <a16:creationId xmlns:a16="http://schemas.microsoft.com/office/drawing/2014/main" id="{9506DD8D-473C-FCB9-451B-95CA5BC4DA6E}"/>
              </a:ext>
            </a:extLst>
          </p:cNvPr>
          <p:cNvSpPr/>
          <p:nvPr/>
        </p:nvSpPr>
        <p:spPr>
          <a:xfrm>
            <a:off x="10354901" y="5499054"/>
            <a:ext cx="557752" cy="235967"/>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cxnSp>
        <p:nvCxnSpPr>
          <p:cNvPr id="65" name="Straight Arrow Connector 64">
            <a:extLst>
              <a:ext uri="{FF2B5EF4-FFF2-40B4-BE49-F238E27FC236}">
                <a16:creationId xmlns:a16="http://schemas.microsoft.com/office/drawing/2014/main" id="{5BF7BC43-E800-7663-F6FD-B67B965D1357}"/>
              </a:ext>
            </a:extLst>
          </p:cNvPr>
          <p:cNvCxnSpPr>
            <a:cxnSpLocks/>
            <a:stCxn id="62" idx="2"/>
            <a:endCxn id="5" idx="1"/>
          </p:cNvCxnSpPr>
          <p:nvPr/>
        </p:nvCxnSpPr>
        <p:spPr>
          <a:xfrm>
            <a:off x="6796724" y="2160248"/>
            <a:ext cx="0" cy="14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D50CA6F-2E55-65C7-D906-85F2988E5307}"/>
              </a:ext>
            </a:extLst>
          </p:cNvPr>
          <p:cNvCxnSpPr>
            <a:cxnSpLocks/>
            <a:stCxn id="15" idx="3"/>
            <a:endCxn id="63" idx="0"/>
          </p:cNvCxnSpPr>
          <p:nvPr/>
        </p:nvCxnSpPr>
        <p:spPr>
          <a:xfrm flipH="1">
            <a:off x="10633777" y="5301137"/>
            <a:ext cx="4209" cy="19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B716FF6-E041-C15E-FB17-7DE129544E1A}"/>
              </a:ext>
            </a:extLst>
          </p:cNvPr>
          <p:cNvSpPr txBox="1"/>
          <p:nvPr/>
        </p:nvSpPr>
        <p:spPr>
          <a:xfrm>
            <a:off x="824684" y="6268800"/>
            <a:ext cx="5363969" cy="400110"/>
          </a:xfrm>
          <a:prstGeom prst="rect">
            <a:avLst/>
          </a:prstGeom>
          <a:noFill/>
        </p:spPr>
        <p:txBody>
          <a:bodyPr wrap="none" rtlCol="0">
            <a:spAutoFit/>
          </a:bodyPr>
          <a:lstStyle/>
          <a:p>
            <a:r>
              <a:rPr lang="en-US" sz="1000" dirty="0">
                <a:solidFill>
                  <a:srgbClr val="FF0000"/>
                </a:solidFill>
              </a:rPr>
              <a:t>The interactive function may not display properly on GitHub, so an HTML file also has been provided</a:t>
            </a:r>
          </a:p>
          <a:p>
            <a:endParaRPr lang="en-US" sz="1000" dirty="0">
              <a:solidFill>
                <a:srgbClr val="FF0000"/>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7273E-CAD5-B419-D934-8E9D018B96A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786DF38-B86A-5D38-4A1B-68C43A91983F}"/>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ext Placeholder 2">
            <a:extLst>
              <a:ext uri="{FF2B5EF4-FFF2-40B4-BE49-F238E27FC236}">
                <a16:creationId xmlns:a16="http://schemas.microsoft.com/office/drawing/2014/main" id="{9441D745-1436-16BB-9758-06ADAAAE6704}"/>
              </a:ext>
            </a:extLst>
          </p:cNvPr>
          <p:cNvSpPr>
            <a:spLocks noGrp="1"/>
          </p:cNvSpPr>
          <p:nvPr>
            <p:ph type="body" sz="half" idx="4294967295"/>
          </p:nvPr>
        </p:nvSpPr>
        <p:spPr>
          <a:xfrm>
            <a:off x="922411" y="1792288"/>
            <a:ext cx="4658257" cy="4206875"/>
          </a:xfrm>
          <a:prstGeom prst="rect">
            <a:avLst/>
          </a:prstGeom>
        </p:spPr>
        <p:txBody>
          <a:bodyPr lIns="91440" tIns="45720" rIns="91440" bIns="45720" anchor="t">
            <a:noAutofit/>
          </a:bodyPr>
          <a:lstStyle/>
          <a:p>
            <a:pPr marL="342900" indent="-342900">
              <a:lnSpc>
                <a:spcPct val="100000"/>
              </a:lnSpc>
              <a:spcBef>
                <a:spcPts val="1400"/>
              </a:spcBef>
              <a:buFont typeface="+mj-lt"/>
              <a:buAutoNum type="arabicPeriod"/>
            </a:pPr>
            <a:r>
              <a:rPr lang="en-US" sz="1200" b="1" dirty="0"/>
              <a:t>Inspect Data </a:t>
            </a:r>
            <a:r>
              <a:rPr lang="en-US" sz="1200" dirty="0"/>
              <a:t>: </a:t>
            </a:r>
            <a:r>
              <a:rPr lang="ko-KR" altLang="en-US" sz="1200" dirty="0"/>
              <a:t> </a:t>
            </a:r>
            <a:r>
              <a:rPr lang="en-US" altLang="ko-KR" sz="1200" dirty="0"/>
              <a:t>L</a:t>
            </a:r>
            <a:r>
              <a:rPr lang="en-US" sz="1200" dirty="0"/>
              <a:t>oad the dataset and check for inconsistencies. </a:t>
            </a:r>
          </a:p>
          <a:p>
            <a:pPr marL="342900" indent="-342900">
              <a:lnSpc>
                <a:spcPct val="100000"/>
              </a:lnSpc>
              <a:spcBef>
                <a:spcPts val="1400"/>
              </a:spcBef>
              <a:buFont typeface="+mj-lt"/>
              <a:buAutoNum type="arabicPeriod"/>
            </a:pPr>
            <a:r>
              <a:rPr lang="en-US" sz="1200" b="1" dirty="0"/>
              <a:t>Handle Missing Values </a:t>
            </a:r>
            <a:r>
              <a:rPr lang="en-US" sz="1200" dirty="0"/>
              <a:t>: Identify columns with missing values (e.g., Payload Mass).</a:t>
            </a:r>
          </a:p>
          <a:p>
            <a:pPr marL="342900" indent="-342900">
              <a:lnSpc>
                <a:spcPct val="100000"/>
              </a:lnSpc>
              <a:spcBef>
                <a:spcPts val="1400"/>
              </a:spcBef>
              <a:buFont typeface="+mj-lt"/>
              <a:buAutoNum type="arabicPeriod"/>
            </a:pPr>
            <a:r>
              <a:rPr lang="en-US" sz="1200" b="1" dirty="0"/>
              <a:t>Filter Relevant Data </a:t>
            </a:r>
            <a:r>
              <a:rPr lang="en-US" sz="1200" dirty="0"/>
              <a:t>: Filter rows to include only Falcon 9 launches. </a:t>
            </a:r>
          </a:p>
          <a:p>
            <a:pPr marL="342900" indent="-342900">
              <a:lnSpc>
                <a:spcPct val="100000"/>
              </a:lnSpc>
              <a:spcBef>
                <a:spcPts val="1400"/>
              </a:spcBef>
              <a:buFont typeface="+mj-lt"/>
              <a:buAutoNum type="arabicPeriod"/>
            </a:pPr>
            <a:r>
              <a:rPr lang="en-US" sz="1200" b="1" dirty="0"/>
              <a:t>Remove Unnecessary Columns </a:t>
            </a:r>
            <a:r>
              <a:rPr lang="en-US" sz="1200" dirty="0"/>
              <a:t>: Drop columns that are not relevant (e.g., Flight Number, if not needed).</a:t>
            </a:r>
          </a:p>
          <a:p>
            <a:pPr marL="342900" indent="-342900">
              <a:lnSpc>
                <a:spcPct val="100000"/>
              </a:lnSpc>
              <a:spcBef>
                <a:spcPts val="1400"/>
              </a:spcBef>
              <a:buFont typeface="+mj-lt"/>
              <a:buAutoNum type="arabicPeriod"/>
            </a:pPr>
            <a:r>
              <a:rPr lang="en-US" sz="1200" b="1" dirty="0"/>
              <a:t>Feature Engineering </a:t>
            </a:r>
            <a:r>
              <a:rPr lang="en-US" sz="1200" dirty="0"/>
              <a:t>: Create new features or labels, e.g., convert landing outcome into binary class (1 for success, 0 for failure).</a:t>
            </a:r>
          </a:p>
          <a:p>
            <a:pPr marL="342900" indent="-342900">
              <a:lnSpc>
                <a:spcPct val="100000"/>
              </a:lnSpc>
              <a:spcBef>
                <a:spcPts val="1400"/>
              </a:spcBef>
              <a:buFont typeface="+mj-lt"/>
              <a:buAutoNum type="arabicPeriod"/>
            </a:pPr>
            <a:r>
              <a:rPr lang="en-US" sz="1200" b="1" dirty="0"/>
              <a:t>Save Cleaned Data </a:t>
            </a:r>
            <a:r>
              <a:rPr lang="en-US" sz="1200" dirty="0"/>
              <a:t>: Save the cleaned and processed data for further analysis.</a:t>
            </a:r>
          </a:p>
          <a:p>
            <a:pPr marL="0" indent="0">
              <a:lnSpc>
                <a:spcPct val="100000"/>
              </a:lnSpc>
              <a:spcBef>
                <a:spcPts val="1400"/>
              </a:spcBef>
              <a:buNone/>
            </a:pPr>
            <a:r>
              <a:rPr lang="en-US" sz="1200" dirty="0">
                <a:solidFill>
                  <a:schemeClr val="accent3">
                    <a:lumMod val="25000"/>
                  </a:schemeClr>
                </a:solidFill>
                <a:hlinkClick r:id="rId2"/>
              </a:rPr>
              <a:t>GitHub URL of</a:t>
            </a:r>
            <a:r>
              <a:rPr lang="ko-KR" altLang="en-US" sz="1200" dirty="0">
                <a:solidFill>
                  <a:schemeClr val="accent3">
                    <a:lumMod val="25000"/>
                  </a:schemeClr>
                </a:solidFill>
                <a:hlinkClick r:id="rId2"/>
              </a:rPr>
              <a:t> </a:t>
            </a:r>
            <a:r>
              <a:rPr lang="en-US" sz="1200" dirty="0">
                <a:solidFill>
                  <a:schemeClr val="accent3">
                    <a:lumMod val="25000"/>
                  </a:schemeClr>
                </a:solidFill>
                <a:hlinkClick r:id="rId2"/>
              </a:rPr>
              <a:t>completed data wrangling – notebook</a:t>
            </a:r>
            <a:endParaRPr lang="en-US" sz="1200" dirty="0">
              <a:solidFill>
                <a:schemeClr val="accent3">
                  <a:lumMod val="25000"/>
                </a:schemeClr>
              </a:solidFill>
            </a:endParaRPr>
          </a:p>
          <a:p>
            <a:pPr marL="0" indent="0">
              <a:lnSpc>
                <a:spcPct val="100000"/>
              </a:lnSpc>
              <a:spcBef>
                <a:spcPts val="1400"/>
              </a:spcBef>
              <a:buNone/>
            </a:pPr>
            <a:r>
              <a:rPr lang="en-US" sz="1200" dirty="0">
                <a:solidFill>
                  <a:schemeClr val="accent3">
                    <a:lumMod val="25000"/>
                  </a:schemeClr>
                </a:solidFill>
                <a:hlinkClick r:id="rId3"/>
              </a:rPr>
              <a:t>GitHub URL of</a:t>
            </a:r>
            <a:r>
              <a:rPr lang="ko-KR" altLang="en-US" sz="1200" dirty="0">
                <a:solidFill>
                  <a:schemeClr val="accent3">
                    <a:lumMod val="25000"/>
                  </a:schemeClr>
                </a:solidFill>
                <a:hlinkClick r:id="rId3"/>
              </a:rPr>
              <a:t> </a:t>
            </a:r>
            <a:r>
              <a:rPr lang="en-US" sz="1200" dirty="0">
                <a:solidFill>
                  <a:schemeClr val="accent3">
                    <a:lumMod val="25000"/>
                  </a:schemeClr>
                </a:solidFill>
                <a:hlinkClick r:id="rId3"/>
              </a:rPr>
              <a:t>completed data wrangling – HTML</a:t>
            </a:r>
            <a:endParaRPr lang="en-US" sz="1200" dirty="0">
              <a:solidFill>
                <a:schemeClr val="accent3">
                  <a:lumMod val="25000"/>
                </a:schemeClr>
              </a:solidFill>
            </a:endParaRPr>
          </a:p>
          <a:p>
            <a:pPr marL="0" indent="0">
              <a:lnSpc>
                <a:spcPct val="100000"/>
              </a:lnSpc>
              <a:spcBef>
                <a:spcPts val="1400"/>
              </a:spcBef>
              <a:buNone/>
            </a:pPr>
            <a:endParaRPr lang="en-US" sz="1200" dirty="0">
              <a:solidFill>
                <a:schemeClr val="accent3">
                  <a:lumMod val="25000"/>
                </a:schemeClr>
              </a:solidFill>
            </a:endParaRPr>
          </a:p>
        </p:txBody>
      </p:sp>
      <p:sp>
        <p:nvSpPr>
          <p:cNvPr id="4" name="Title 1">
            <a:extLst>
              <a:ext uri="{FF2B5EF4-FFF2-40B4-BE49-F238E27FC236}">
                <a16:creationId xmlns:a16="http://schemas.microsoft.com/office/drawing/2014/main" id="{FAB85E1D-1769-DE6C-876B-DDFB176BCD3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7758833F-888E-4E22-E403-0E8B16BBEAAA}"/>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ADC1B93A-C4CA-A446-A3B3-B6F7E0E0D7F2}"/>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Data 4">
            <a:extLst>
              <a:ext uri="{FF2B5EF4-FFF2-40B4-BE49-F238E27FC236}">
                <a16:creationId xmlns:a16="http://schemas.microsoft.com/office/drawing/2014/main" id="{A911B44F-1263-2974-345F-7BEA3FAD7087}"/>
              </a:ext>
            </a:extLst>
          </p:cNvPr>
          <p:cNvSpPr/>
          <p:nvPr/>
        </p:nvSpPr>
        <p:spPr>
          <a:xfrm>
            <a:off x="6509208" y="2370987"/>
            <a:ext cx="1366887" cy="499106"/>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Inspect Data</a:t>
            </a:r>
          </a:p>
        </p:txBody>
      </p:sp>
      <p:sp>
        <p:nvSpPr>
          <p:cNvPr id="10" name="Decision 9">
            <a:extLst>
              <a:ext uri="{FF2B5EF4-FFF2-40B4-BE49-F238E27FC236}">
                <a16:creationId xmlns:a16="http://schemas.microsoft.com/office/drawing/2014/main" id="{73762D6F-7439-097A-D342-F8AC21500E13}"/>
              </a:ext>
            </a:extLst>
          </p:cNvPr>
          <p:cNvSpPr/>
          <p:nvPr/>
        </p:nvSpPr>
        <p:spPr>
          <a:xfrm>
            <a:off x="6594993" y="3123722"/>
            <a:ext cx="1203618" cy="6598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Handle Missing Values</a:t>
            </a:r>
          </a:p>
        </p:txBody>
      </p:sp>
      <p:sp>
        <p:nvSpPr>
          <p:cNvPr id="12" name="Process 11">
            <a:extLst>
              <a:ext uri="{FF2B5EF4-FFF2-40B4-BE49-F238E27FC236}">
                <a16:creationId xmlns:a16="http://schemas.microsoft.com/office/drawing/2014/main" id="{A89818E2-DC95-9A00-5605-4E3A26114AD9}"/>
              </a:ext>
            </a:extLst>
          </p:cNvPr>
          <p:cNvSpPr/>
          <p:nvPr/>
        </p:nvSpPr>
        <p:spPr>
          <a:xfrm>
            <a:off x="8228229" y="3196626"/>
            <a:ext cx="1131216" cy="51355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Filter Relevant Data</a:t>
            </a:r>
          </a:p>
        </p:txBody>
      </p:sp>
      <p:sp>
        <p:nvSpPr>
          <p:cNvPr id="14" name="Data 13">
            <a:extLst>
              <a:ext uri="{FF2B5EF4-FFF2-40B4-BE49-F238E27FC236}">
                <a16:creationId xmlns:a16="http://schemas.microsoft.com/office/drawing/2014/main" id="{BF0107AE-0D69-F760-4576-A3E9BDD38EF5}"/>
              </a:ext>
            </a:extLst>
          </p:cNvPr>
          <p:cNvSpPr/>
          <p:nvPr/>
        </p:nvSpPr>
        <p:spPr>
          <a:xfrm>
            <a:off x="9704591" y="4773469"/>
            <a:ext cx="1300863" cy="513559"/>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Save Cleaned Data</a:t>
            </a:r>
          </a:p>
        </p:txBody>
      </p:sp>
      <p:cxnSp>
        <p:nvCxnSpPr>
          <p:cNvPr id="29" name="Straight Arrow Connector 28">
            <a:extLst>
              <a:ext uri="{FF2B5EF4-FFF2-40B4-BE49-F238E27FC236}">
                <a16:creationId xmlns:a16="http://schemas.microsoft.com/office/drawing/2014/main" id="{CB237AB4-AF6E-5DBE-8AEC-949E2FBD0BF1}"/>
              </a:ext>
            </a:extLst>
          </p:cNvPr>
          <p:cNvCxnSpPr>
            <a:cxnSpLocks/>
            <a:stCxn id="10" idx="3"/>
            <a:endCxn id="12" idx="1"/>
          </p:cNvCxnSpPr>
          <p:nvPr/>
        </p:nvCxnSpPr>
        <p:spPr>
          <a:xfrm flipV="1">
            <a:off x="7798611" y="3453406"/>
            <a:ext cx="429618" cy="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EB77560-574F-0D83-1AA0-C3D8370DB4DC}"/>
              </a:ext>
            </a:extLst>
          </p:cNvPr>
          <p:cNvCxnSpPr>
            <a:cxnSpLocks/>
            <a:stCxn id="10" idx="2"/>
            <a:endCxn id="10" idx="1"/>
          </p:cNvCxnSpPr>
          <p:nvPr/>
        </p:nvCxnSpPr>
        <p:spPr>
          <a:xfrm rot="5400000" flipH="1">
            <a:off x="6730929" y="3317726"/>
            <a:ext cx="329938" cy="601809"/>
          </a:xfrm>
          <a:prstGeom prst="bentConnector4">
            <a:avLst>
              <a:gd name="adj1" fmla="val -69286"/>
              <a:gd name="adj2" fmla="val 137985"/>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1C85406-C6FE-19B2-221E-8B63A998F349}"/>
              </a:ext>
            </a:extLst>
          </p:cNvPr>
          <p:cNvSpPr txBox="1"/>
          <p:nvPr/>
        </p:nvSpPr>
        <p:spPr>
          <a:xfrm>
            <a:off x="6473074" y="3777044"/>
            <a:ext cx="335348" cy="246221"/>
          </a:xfrm>
          <a:prstGeom prst="rect">
            <a:avLst/>
          </a:prstGeom>
          <a:noFill/>
        </p:spPr>
        <p:txBody>
          <a:bodyPr wrap="none" rtlCol="0">
            <a:spAutoFit/>
          </a:bodyPr>
          <a:lstStyle/>
          <a:p>
            <a:r>
              <a:rPr lang="en-US" sz="1000" dirty="0">
                <a:solidFill>
                  <a:srgbClr val="FF0000"/>
                </a:solidFill>
              </a:rPr>
              <a:t>No</a:t>
            </a:r>
          </a:p>
        </p:txBody>
      </p:sp>
      <p:sp>
        <p:nvSpPr>
          <p:cNvPr id="56" name="TextBox 55">
            <a:extLst>
              <a:ext uri="{FF2B5EF4-FFF2-40B4-BE49-F238E27FC236}">
                <a16:creationId xmlns:a16="http://schemas.microsoft.com/office/drawing/2014/main" id="{271C1801-EB4E-9DCF-25AA-003F13A9B24A}"/>
              </a:ext>
            </a:extLst>
          </p:cNvPr>
          <p:cNvSpPr txBox="1"/>
          <p:nvPr/>
        </p:nvSpPr>
        <p:spPr>
          <a:xfrm>
            <a:off x="7792455" y="3463964"/>
            <a:ext cx="360996" cy="246221"/>
          </a:xfrm>
          <a:prstGeom prst="rect">
            <a:avLst/>
          </a:prstGeom>
          <a:noFill/>
        </p:spPr>
        <p:txBody>
          <a:bodyPr wrap="none" rtlCol="0">
            <a:spAutoFit/>
          </a:bodyPr>
          <a:lstStyle/>
          <a:p>
            <a:r>
              <a:rPr lang="en-US" sz="1000" dirty="0">
                <a:solidFill>
                  <a:schemeClr val="accent6"/>
                </a:solidFill>
              </a:rPr>
              <a:t>Yes</a:t>
            </a:r>
          </a:p>
        </p:txBody>
      </p:sp>
      <p:sp>
        <p:nvSpPr>
          <p:cNvPr id="24" name="Data 23">
            <a:extLst>
              <a:ext uri="{FF2B5EF4-FFF2-40B4-BE49-F238E27FC236}">
                <a16:creationId xmlns:a16="http://schemas.microsoft.com/office/drawing/2014/main" id="{A2B6632E-6262-8AFE-1AEB-E8E488712B89}"/>
              </a:ext>
            </a:extLst>
          </p:cNvPr>
          <p:cNvSpPr/>
          <p:nvPr/>
        </p:nvSpPr>
        <p:spPr>
          <a:xfrm>
            <a:off x="8060555" y="3966965"/>
            <a:ext cx="1451094" cy="548481"/>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Remove Unnecessary Columns</a:t>
            </a:r>
          </a:p>
        </p:txBody>
      </p:sp>
      <p:sp>
        <p:nvSpPr>
          <p:cNvPr id="25" name="Data 24">
            <a:extLst>
              <a:ext uri="{FF2B5EF4-FFF2-40B4-BE49-F238E27FC236}">
                <a16:creationId xmlns:a16="http://schemas.microsoft.com/office/drawing/2014/main" id="{8A062E34-FF98-7F97-107A-81D78A3EE9B9}"/>
              </a:ext>
            </a:extLst>
          </p:cNvPr>
          <p:cNvSpPr/>
          <p:nvPr/>
        </p:nvSpPr>
        <p:spPr>
          <a:xfrm>
            <a:off x="8065838" y="4754509"/>
            <a:ext cx="1451094" cy="548481"/>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Feature Engineering</a:t>
            </a:r>
          </a:p>
        </p:txBody>
      </p:sp>
      <p:cxnSp>
        <p:nvCxnSpPr>
          <p:cNvPr id="27" name="Straight Arrow Connector 26">
            <a:extLst>
              <a:ext uri="{FF2B5EF4-FFF2-40B4-BE49-F238E27FC236}">
                <a16:creationId xmlns:a16="http://schemas.microsoft.com/office/drawing/2014/main" id="{62E4CCA2-F69A-A5D5-DC39-45BF692B609A}"/>
              </a:ext>
            </a:extLst>
          </p:cNvPr>
          <p:cNvCxnSpPr>
            <a:cxnSpLocks/>
            <a:stCxn id="5" idx="4"/>
            <a:endCxn id="10" idx="0"/>
          </p:cNvCxnSpPr>
          <p:nvPr/>
        </p:nvCxnSpPr>
        <p:spPr>
          <a:xfrm>
            <a:off x="7192652" y="2870093"/>
            <a:ext cx="4150" cy="25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A4E51DD-B61B-A0A8-BE9B-1037D374ABD7}"/>
              </a:ext>
            </a:extLst>
          </p:cNvPr>
          <p:cNvCxnSpPr>
            <a:cxnSpLocks/>
            <a:stCxn id="12" idx="2"/>
            <a:endCxn id="24" idx="1"/>
          </p:cNvCxnSpPr>
          <p:nvPr/>
        </p:nvCxnSpPr>
        <p:spPr>
          <a:xfrm flipH="1">
            <a:off x="8786102" y="3710185"/>
            <a:ext cx="7735" cy="256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6B28106-3066-1789-8C5C-6E93EB130D8F}"/>
              </a:ext>
            </a:extLst>
          </p:cNvPr>
          <p:cNvCxnSpPr>
            <a:cxnSpLocks/>
            <a:stCxn id="24" idx="4"/>
            <a:endCxn id="25" idx="1"/>
          </p:cNvCxnSpPr>
          <p:nvPr/>
        </p:nvCxnSpPr>
        <p:spPr>
          <a:xfrm>
            <a:off x="8786102" y="4515446"/>
            <a:ext cx="5283" cy="239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485B920-4D18-78BE-1CAE-57A6C6F8CF6E}"/>
              </a:ext>
            </a:extLst>
          </p:cNvPr>
          <p:cNvCxnSpPr>
            <a:cxnSpLocks/>
            <a:stCxn id="25" idx="5"/>
            <a:endCxn id="14" idx="2"/>
          </p:cNvCxnSpPr>
          <p:nvPr/>
        </p:nvCxnSpPr>
        <p:spPr>
          <a:xfrm>
            <a:off x="9371823" y="5028750"/>
            <a:ext cx="462854" cy="1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rminator 44">
            <a:extLst>
              <a:ext uri="{FF2B5EF4-FFF2-40B4-BE49-F238E27FC236}">
                <a16:creationId xmlns:a16="http://schemas.microsoft.com/office/drawing/2014/main" id="{44E94344-9C24-A4CB-8B42-A3A880C765E9}"/>
              </a:ext>
            </a:extLst>
          </p:cNvPr>
          <p:cNvSpPr/>
          <p:nvPr/>
        </p:nvSpPr>
        <p:spPr>
          <a:xfrm>
            <a:off x="6923987" y="1890787"/>
            <a:ext cx="537327" cy="235967"/>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Start</a:t>
            </a:r>
          </a:p>
        </p:txBody>
      </p:sp>
      <p:sp>
        <p:nvSpPr>
          <p:cNvPr id="46" name="Terminator 45">
            <a:extLst>
              <a:ext uri="{FF2B5EF4-FFF2-40B4-BE49-F238E27FC236}">
                <a16:creationId xmlns:a16="http://schemas.microsoft.com/office/drawing/2014/main" id="{A138C57A-5C70-FB41-356D-17C56773117C}"/>
              </a:ext>
            </a:extLst>
          </p:cNvPr>
          <p:cNvSpPr/>
          <p:nvPr/>
        </p:nvSpPr>
        <p:spPr>
          <a:xfrm>
            <a:off x="9949547" y="5525112"/>
            <a:ext cx="557752" cy="235967"/>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cxnSp>
        <p:nvCxnSpPr>
          <p:cNvPr id="47" name="Straight Arrow Connector 46">
            <a:extLst>
              <a:ext uri="{FF2B5EF4-FFF2-40B4-BE49-F238E27FC236}">
                <a16:creationId xmlns:a16="http://schemas.microsoft.com/office/drawing/2014/main" id="{82357454-E3C6-8FF1-E0D6-38D13ADFDA4C}"/>
              </a:ext>
            </a:extLst>
          </p:cNvPr>
          <p:cNvCxnSpPr>
            <a:cxnSpLocks/>
            <a:stCxn id="45" idx="2"/>
            <a:endCxn id="5" idx="1"/>
          </p:cNvCxnSpPr>
          <p:nvPr/>
        </p:nvCxnSpPr>
        <p:spPr>
          <a:xfrm>
            <a:off x="7192651" y="2126754"/>
            <a:ext cx="1" cy="24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962541F-7C99-BABD-F04B-F875143EE6B1}"/>
              </a:ext>
            </a:extLst>
          </p:cNvPr>
          <p:cNvCxnSpPr>
            <a:cxnSpLocks/>
            <a:stCxn id="14" idx="3"/>
            <a:endCxn id="46" idx="0"/>
          </p:cNvCxnSpPr>
          <p:nvPr/>
        </p:nvCxnSpPr>
        <p:spPr>
          <a:xfrm>
            <a:off x="10224936" y="5287028"/>
            <a:ext cx="3487" cy="23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38E2EE-AE70-16C4-7915-CC7C9DB559EA}"/>
              </a:ext>
            </a:extLst>
          </p:cNvPr>
          <p:cNvSpPr txBox="1"/>
          <p:nvPr/>
        </p:nvSpPr>
        <p:spPr>
          <a:xfrm>
            <a:off x="824684" y="6268800"/>
            <a:ext cx="5363969" cy="400110"/>
          </a:xfrm>
          <a:prstGeom prst="rect">
            <a:avLst/>
          </a:prstGeom>
          <a:noFill/>
        </p:spPr>
        <p:txBody>
          <a:bodyPr wrap="none" rtlCol="0">
            <a:spAutoFit/>
          </a:bodyPr>
          <a:lstStyle/>
          <a:p>
            <a:r>
              <a:rPr lang="en-US" sz="1000" dirty="0">
                <a:solidFill>
                  <a:srgbClr val="FF0000"/>
                </a:solidFill>
              </a:rPr>
              <a:t>The interactive function may not display properly on GitHub, so an HTML file also has been provided</a:t>
            </a:r>
          </a:p>
          <a:p>
            <a:endParaRPr lang="en-US" sz="1000" dirty="0">
              <a:solidFill>
                <a:srgbClr val="FF0000"/>
              </a:solidFill>
            </a:endParaRPr>
          </a:p>
        </p:txBody>
      </p:sp>
    </p:spTree>
    <p:extLst>
      <p:ext uri="{BB962C8B-B14F-4D97-AF65-F5344CB8AC3E}">
        <p14:creationId xmlns:p14="http://schemas.microsoft.com/office/powerpoint/2010/main" val="687286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991"/>
            <a:ext cx="10598716" cy="4633582"/>
          </a:xfrm>
          <a:prstGeom prst="rect">
            <a:avLst/>
          </a:prstGeom>
        </p:spPr>
        <p:txBody>
          <a:bodyPr lIns="91440" tIns="45720" rIns="91440" bIns="45720" anchor="t"/>
          <a:lstStyle/>
          <a:p>
            <a:r>
              <a:rPr lang="en-US" sz="1000" b="1" dirty="0"/>
              <a:t>Flight Number vs Launch Site (Scatter Plot)</a:t>
            </a:r>
            <a:endParaRPr lang="en-US" sz="1000" dirty="0"/>
          </a:p>
          <a:p>
            <a:pPr lvl="1"/>
            <a:r>
              <a:rPr lang="en-US" sz="1000" dirty="0"/>
              <a:t>To visualize the relationship between the number of flights and the launch site.</a:t>
            </a:r>
          </a:p>
          <a:p>
            <a:pPr lvl="1"/>
            <a:r>
              <a:rPr lang="en-US" sz="1000" dirty="0"/>
              <a:t>A scatter plot helps observe trends between different launch sites and the frequency of launches. We can also detect if certain sites have a higher success rate with more launches.</a:t>
            </a:r>
          </a:p>
          <a:p>
            <a:r>
              <a:rPr lang="en-US" sz="1000" b="1" dirty="0"/>
              <a:t>Payload Mass vs Launch Site (Scatter Plot)</a:t>
            </a:r>
          </a:p>
          <a:p>
            <a:pPr lvl="1"/>
            <a:r>
              <a:rPr lang="en-US" sz="1000" dirty="0"/>
              <a:t>To analyze if the payload mass influences launch outcomes at different sites.</a:t>
            </a:r>
          </a:p>
          <a:p>
            <a:pPr lvl="1"/>
            <a:r>
              <a:rPr lang="en-US" sz="1000" dirty="0"/>
              <a:t>It helps in understanding if heavier payloads are more successful at specific sites or if certain sites are better suited for heavier launches.</a:t>
            </a:r>
          </a:p>
          <a:p>
            <a:r>
              <a:rPr lang="en-US" sz="1000" b="1" dirty="0"/>
              <a:t>Success Rate by Orbit Type (Bar Chart)</a:t>
            </a:r>
            <a:endParaRPr lang="en-US" sz="1000" dirty="0"/>
          </a:p>
          <a:p>
            <a:pPr lvl="1"/>
            <a:r>
              <a:rPr lang="en-US" sz="1000" dirty="0"/>
              <a:t>To compare the success rates of different orbit types.</a:t>
            </a:r>
          </a:p>
          <a:p>
            <a:pPr lvl="1"/>
            <a:r>
              <a:rPr lang="en-US" sz="1000" dirty="0"/>
              <a:t>Bar charts are great for comparing categorical variables like orbit type, helping to easily visualize which orbits have the highest success rates.</a:t>
            </a:r>
          </a:p>
          <a:p>
            <a:r>
              <a:rPr lang="en-US" sz="1000" b="1" dirty="0"/>
              <a:t>Flight Number vs Orbit Type (Scatter Plot)</a:t>
            </a:r>
            <a:endParaRPr lang="en-US" sz="1000" dirty="0"/>
          </a:p>
          <a:p>
            <a:pPr lvl="1"/>
            <a:r>
              <a:rPr lang="en-US" sz="1000" dirty="0"/>
              <a:t>To explore the relationship between flight numbers and orbit types.</a:t>
            </a:r>
          </a:p>
          <a:p>
            <a:pPr lvl="1"/>
            <a:r>
              <a:rPr lang="en-US" sz="1000" dirty="0"/>
              <a:t>This scatter plot helps visualize whether the flight experience (number of flights) affects success based on the type of orbit.</a:t>
            </a:r>
          </a:p>
          <a:p>
            <a:r>
              <a:rPr lang="en-US" sz="1000" b="1" dirty="0"/>
              <a:t>Payload Mass vs Orbit Type (Scatter Plot)</a:t>
            </a:r>
            <a:endParaRPr lang="en-US" sz="1000" dirty="0"/>
          </a:p>
          <a:p>
            <a:pPr lvl="1"/>
            <a:r>
              <a:rPr lang="en-US" sz="1000" dirty="0"/>
              <a:t>To analyze how payload mass correlates with different orbit types.</a:t>
            </a:r>
          </a:p>
          <a:p>
            <a:pPr lvl="1"/>
            <a:r>
              <a:rPr lang="en-US" sz="1000" dirty="0"/>
              <a:t>This chart helps to examine if certain orbit types can handle heavier payloads more successfully.</a:t>
            </a:r>
          </a:p>
          <a:p>
            <a:r>
              <a:rPr lang="en-US" sz="1000" b="1" dirty="0"/>
              <a:t>Launch Success Yearly Trend (Line Chart)</a:t>
            </a:r>
            <a:endParaRPr lang="en-US" sz="1000" dirty="0"/>
          </a:p>
          <a:p>
            <a:pPr lvl="1"/>
            <a:r>
              <a:rPr lang="en-US" sz="1000" dirty="0"/>
              <a:t>To track the trend of launch success rates over the years.</a:t>
            </a:r>
          </a:p>
          <a:p>
            <a:pPr lvl="1"/>
            <a:r>
              <a:rPr lang="en-US" sz="1000" dirty="0"/>
              <a:t>Line charts are effective for visualizing trends over time. This chart helps identify if SpaceX has improved its success rate over the years.</a:t>
            </a:r>
          </a:p>
          <a:p>
            <a:pPr marL="0" indent="0">
              <a:buNone/>
            </a:pPr>
            <a:r>
              <a:rPr lang="en-US" sz="1000" dirty="0">
                <a:solidFill>
                  <a:schemeClr val="accent3">
                    <a:lumMod val="25000"/>
                  </a:schemeClr>
                </a:solidFill>
                <a:hlinkClick r:id="rId3"/>
              </a:rPr>
              <a:t>GitHub URL of completed EDA with data visualization – notebook</a:t>
            </a:r>
            <a:endParaRPr lang="en-US" sz="1000" dirty="0">
              <a:solidFill>
                <a:schemeClr val="accent3">
                  <a:lumMod val="25000"/>
                </a:schemeClr>
              </a:solidFill>
            </a:endParaRPr>
          </a:p>
          <a:p>
            <a:pPr marL="0" indent="0">
              <a:buNone/>
            </a:pPr>
            <a:r>
              <a:rPr lang="en-US" sz="1000" dirty="0">
                <a:solidFill>
                  <a:schemeClr val="accent3">
                    <a:lumMod val="25000"/>
                  </a:schemeClr>
                </a:solidFill>
                <a:hlinkClick r:id="rId4"/>
              </a:rPr>
              <a:t>GitHub URL of completed EDA with data visualization – HTML</a:t>
            </a:r>
            <a:endParaRPr lang="en-US" sz="1000" dirty="0">
              <a:solidFill>
                <a:schemeClr val="accent3">
                  <a:lumMod val="25000"/>
                </a:schemeClr>
              </a:solidFill>
            </a:endParaRPr>
          </a:p>
          <a:p>
            <a:pPr marL="0" indent="0">
              <a:buNone/>
            </a:pPr>
            <a:endParaRPr lang="en-US" sz="1000" dirty="0"/>
          </a:p>
          <a:p>
            <a:pPr marL="0" indent="0">
              <a:buNone/>
            </a:pPr>
            <a:endParaRPr lang="en-US" sz="1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522E7C18-5570-F41F-F4F3-8F523B864A57}"/>
              </a:ext>
            </a:extLst>
          </p:cNvPr>
          <p:cNvSpPr txBox="1"/>
          <p:nvPr/>
        </p:nvSpPr>
        <p:spPr>
          <a:xfrm>
            <a:off x="824684" y="6268800"/>
            <a:ext cx="5363969" cy="400110"/>
          </a:xfrm>
          <a:prstGeom prst="rect">
            <a:avLst/>
          </a:prstGeom>
          <a:noFill/>
        </p:spPr>
        <p:txBody>
          <a:bodyPr wrap="none" rtlCol="0">
            <a:spAutoFit/>
          </a:bodyPr>
          <a:lstStyle/>
          <a:p>
            <a:r>
              <a:rPr lang="en-US" sz="1000" dirty="0">
                <a:solidFill>
                  <a:srgbClr val="FF0000"/>
                </a:solidFill>
              </a:rPr>
              <a:t>The interactive function may not display properly on GitHub, so an HTML file also has been provided</a:t>
            </a:r>
          </a:p>
          <a:p>
            <a:endParaRPr lang="en-US" sz="1000" dirty="0">
              <a:solidFill>
                <a:srgbClr val="FF0000"/>
              </a:solidFill>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z="1100" smtClean="0">
                <a:latin typeface="+mn-lt"/>
              </a:rPr>
              <a:t>13</a:t>
            </a:fld>
            <a:endParaRPr lang="en-US" sz="1100">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8412" y="1316378"/>
            <a:ext cx="10600133" cy="5093846"/>
          </a:xfrm>
          <a:prstGeom prst="rect">
            <a:avLst/>
          </a:prstGeom>
        </p:spPr>
        <p:txBody>
          <a:bodyPr lIns="91440" tIns="45720" rIns="91440" bIns="45720" anchor="t"/>
          <a:lstStyle/>
          <a:p>
            <a:r>
              <a:rPr lang="en-US" sz="900" b="1" dirty="0"/>
              <a:t>Unique Launch Sites</a:t>
            </a:r>
            <a:r>
              <a:rPr lang="en-US" sz="900" dirty="0"/>
              <a:t>: To identify the different launch sites used for Falcon 9 launches.</a:t>
            </a:r>
          </a:p>
          <a:p>
            <a:pPr lvl="1"/>
            <a:r>
              <a:rPr lang="en-US" sz="900" i="1" dirty="0">
                <a:solidFill>
                  <a:schemeClr val="accent1"/>
                </a:solidFill>
              </a:rPr>
              <a:t>Query</a:t>
            </a:r>
            <a:r>
              <a:rPr lang="en-US" sz="900" dirty="0">
                <a:solidFill>
                  <a:schemeClr val="accent1"/>
                </a:solidFill>
              </a:rPr>
              <a:t>: SELECT DISTINCT </a:t>
            </a:r>
            <a:r>
              <a:rPr lang="en-US" sz="900" dirty="0" err="1">
                <a:solidFill>
                  <a:schemeClr val="accent1"/>
                </a:solidFill>
              </a:rPr>
              <a:t>launch_site</a:t>
            </a:r>
            <a:r>
              <a:rPr lang="en-US" sz="900" dirty="0">
                <a:solidFill>
                  <a:schemeClr val="accent1"/>
                </a:solidFill>
              </a:rPr>
              <a:t> FROM </a:t>
            </a:r>
            <a:r>
              <a:rPr lang="en-US" sz="900" dirty="0" err="1">
                <a:solidFill>
                  <a:schemeClr val="accent1"/>
                </a:solidFill>
              </a:rPr>
              <a:t>spacex_data</a:t>
            </a:r>
            <a:r>
              <a:rPr lang="en-US" sz="900" dirty="0">
                <a:solidFill>
                  <a:schemeClr val="accent1"/>
                </a:solidFill>
              </a:rPr>
              <a:t>;</a:t>
            </a:r>
          </a:p>
          <a:p>
            <a:r>
              <a:rPr lang="en-US" sz="900" b="1" dirty="0"/>
              <a:t>Launch Sites Starting with ‘CCA’</a:t>
            </a:r>
            <a:r>
              <a:rPr lang="en-US" sz="900" dirty="0"/>
              <a:t>: To display records of launch sites beginning with "CCA" for detailed analysis.</a:t>
            </a:r>
          </a:p>
          <a:p>
            <a:pPr lvl="1"/>
            <a:r>
              <a:rPr lang="en-US" sz="900" i="1" dirty="0">
                <a:solidFill>
                  <a:schemeClr val="accent1"/>
                </a:solidFill>
              </a:rPr>
              <a:t>Query</a:t>
            </a:r>
            <a:r>
              <a:rPr lang="en-US" sz="900" dirty="0">
                <a:solidFill>
                  <a:schemeClr val="accent1"/>
                </a:solidFill>
              </a:rPr>
              <a:t>: SELECT * FROM </a:t>
            </a:r>
            <a:r>
              <a:rPr lang="en-US" sz="900" dirty="0" err="1">
                <a:solidFill>
                  <a:schemeClr val="accent1"/>
                </a:solidFill>
              </a:rPr>
              <a:t>spacex_data</a:t>
            </a:r>
            <a:r>
              <a:rPr lang="en-US" sz="900" dirty="0">
                <a:solidFill>
                  <a:schemeClr val="accent1"/>
                </a:solidFill>
              </a:rPr>
              <a:t> WHERE </a:t>
            </a:r>
            <a:r>
              <a:rPr lang="en-US" sz="900" dirty="0" err="1">
                <a:solidFill>
                  <a:schemeClr val="accent1"/>
                </a:solidFill>
              </a:rPr>
              <a:t>launch_site</a:t>
            </a:r>
            <a:r>
              <a:rPr lang="en-US" sz="900" dirty="0">
                <a:solidFill>
                  <a:schemeClr val="accent1"/>
                </a:solidFill>
              </a:rPr>
              <a:t> LIKE 'CCA%';</a:t>
            </a:r>
          </a:p>
          <a:p>
            <a:r>
              <a:rPr lang="en-US" sz="900" b="1" dirty="0"/>
              <a:t>Total Payload Mass by NASA (CRS) Missions</a:t>
            </a:r>
            <a:r>
              <a:rPr lang="en-US" sz="900" dirty="0"/>
              <a:t>: To calculate the total payload mass carried by NASA's Commercial Resupply Services (CRS) missions.</a:t>
            </a:r>
          </a:p>
          <a:p>
            <a:pPr lvl="1"/>
            <a:r>
              <a:rPr lang="en-US" sz="900" i="1" dirty="0">
                <a:solidFill>
                  <a:schemeClr val="accent1"/>
                </a:solidFill>
              </a:rPr>
              <a:t>Query</a:t>
            </a:r>
            <a:r>
              <a:rPr lang="en-US" sz="900" dirty="0">
                <a:solidFill>
                  <a:schemeClr val="accent1"/>
                </a:solidFill>
              </a:rPr>
              <a:t>: SELECT SUM(</a:t>
            </a:r>
            <a:r>
              <a:rPr lang="en-US" sz="900" dirty="0" err="1">
                <a:solidFill>
                  <a:schemeClr val="accent1"/>
                </a:solidFill>
              </a:rPr>
              <a:t>payload_mass</a:t>
            </a:r>
            <a:r>
              <a:rPr lang="en-US" sz="900" dirty="0">
                <a:solidFill>
                  <a:schemeClr val="accent1"/>
                </a:solidFill>
              </a:rPr>
              <a:t>) FROM </a:t>
            </a:r>
            <a:r>
              <a:rPr lang="en-US" sz="900" dirty="0" err="1">
                <a:solidFill>
                  <a:schemeClr val="accent1"/>
                </a:solidFill>
              </a:rPr>
              <a:t>spacex_data</a:t>
            </a:r>
            <a:r>
              <a:rPr lang="en-US" sz="900" dirty="0">
                <a:solidFill>
                  <a:schemeClr val="accent1"/>
                </a:solidFill>
              </a:rPr>
              <a:t> WHERE customer = 'NASA (CRS)';</a:t>
            </a:r>
          </a:p>
          <a:p>
            <a:r>
              <a:rPr lang="en-US" sz="900" b="1" dirty="0"/>
              <a:t>Average Payload Mass for Booster Version F9 v1.1</a:t>
            </a:r>
            <a:r>
              <a:rPr lang="en-US" sz="900" dirty="0"/>
              <a:t>: To determine the average payload mass for the booster version F9 v1.1.</a:t>
            </a:r>
          </a:p>
          <a:p>
            <a:pPr lvl="1"/>
            <a:r>
              <a:rPr lang="en-US" sz="900" i="1" dirty="0">
                <a:solidFill>
                  <a:schemeClr val="accent1"/>
                </a:solidFill>
              </a:rPr>
              <a:t>Query</a:t>
            </a:r>
            <a:r>
              <a:rPr lang="en-US" sz="900" dirty="0">
                <a:solidFill>
                  <a:schemeClr val="accent1"/>
                </a:solidFill>
              </a:rPr>
              <a:t>: SELECT AVG(</a:t>
            </a:r>
            <a:r>
              <a:rPr lang="en-US" sz="900" dirty="0" err="1">
                <a:solidFill>
                  <a:schemeClr val="accent1"/>
                </a:solidFill>
              </a:rPr>
              <a:t>payload_mass</a:t>
            </a:r>
            <a:r>
              <a:rPr lang="en-US" sz="900" dirty="0">
                <a:solidFill>
                  <a:schemeClr val="accent1"/>
                </a:solidFill>
              </a:rPr>
              <a:t>) FROM </a:t>
            </a:r>
            <a:r>
              <a:rPr lang="en-US" sz="900" dirty="0" err="1">
                <a:solidFill>
                  <a:schemeClr val="accent1"/>
                </a:solidFill>
              </a:rPr>
              <a:t>spacex_data</a:t>
            </a:r>
            <a:r>
              <a:rPr lang="en-US" sz="900" dirty="0">
                <a:solidFill>
                  <a:schemeClr val="accent1"/>
                </a:solidFill>
              </a:rPr>
              <a:t> WHERE </a:t>
            </a:r>
            <a:r>
              <a:rPr lang="en-US" sz="900" dirty="0" err="1">
                <a:solidFill>
                  <a:schemeClr val="accent1"/>
                </a:solidFill>
              </a:rPr>
              <a:t>booster_version</a:t>
            </a:r>
            <a:r>
              <a:rPr lang="en-US" sz="900" dirty="0">
                <a:solidFill>
                  <a:schemeClr val="accent1"/>
                </a:solidFill>
              </a:rPr>
              <a:t> = 'F9 v1.1';</a:t>
            </a:r>
          </a:p>
          <a:p>
            <a:pPr>
              <a:buFont typeface="Arial" panose="020B0604020202020204" pitchFamily="34" charset="0"/>
              <a:buChar char="•"/>
            </a:pPr>
            <a:r>
              <a:rPr lang="en-US" sz="900" b="1" dirty="0"/>
              <a:t>First Successful Landing Date on Ground Pad</a:t>
            </a:r>
            <a:r>
              <a:rPr lang="en-US" sz="900" dirty="0"/>
              <a:t>: To find the date of the first successful landing on a ground pad.</a:t>
            </a:r>
          </a:p>
          <a:p>
            <a:pPr lvl="1"/>
            <a:r>
              <a:rPr lang="en-US" sz="900" i="1" dirty="0">
                <a:solidFill>
                  <a:schemeClr val="accent1"/>
                </a:solidFill>
              </a:rPr>
              <a:t>Query</a:t>
            </a:r>
            <a:r>
              <a:rPr lang="en-US" sz="900" dirty="0">
                <a:solidFill>
                  <a:schemeClr val="accent1"/>
                </a:solidFill>
              </a:rPr>
              <a:t>: SELECT MIN(</a:t>
            </a:r>
            <a:r>
              <a:rPr lang="en-US" sz="900" dirty="0" err="1">
                <a:solidFill>
                  <a:schemeClr val="accent1"/>
                </a:solidFill>
              </a:rPr>
              <a:t>launch_date</a:t>
            </a:r>
            <a:r>
              <a:rPr lang="en-US" sz="900" dirty="0">
                <a:solidFill>
                  <a:schemeClr val="accent1"/>
                </a:solidFill>
              </a:rPr>
              <a:t>) FROM </a:t>
            </a:r>
            <a:r>
              <a:rPr lang="en-US" sz="900" dirty="0" err="1">
                <a:solidFill>
                  <a:schemeClr val="accent1"/>
                </a:solidFill>
              </a:rPr>
              <a:t>spacex_data</a:t>
            </a:r>
            <a:r>
              <a:rPr lang="en-US" sz="900" dirty="0">
                <a:solidFill>
                  <a:schemeClr val="accent1"/>
                </a:solidFill>
              </a:rPr>
              <a:t> WHERE </a:t>
            </a:r>
            <a:r>
              <a:rPr lang="en-US" sz="900" dirty="0" err="1">
                <a:solidFill>
                  <a:schemeClr val="accent1"/>
                </a:solidFill>
              </a:rPr>
              <a:t>landing_outcome</a:t>
            </a:r>
            <a:r>
              <a:rPr lang="en-US" sz="900" dirty="0">
                <a:solidFill>
                  <a:schemeClr val="accent1"/>
                </a:solidFill>
              </a:rPr>
              <a:t> = 'Success (ground pad)';</a:t>
            </a:r>
          </a:p>
          <a:p>
            <a:r>
              <a:rPr lang="en-US" sz="900" b="1" dirty="0"/>
              <a:t>Boosters with Success on Drone Ship and Payload Between 4000-6000 kg</a:t>
            </a:r>
            <a:r>
              <a:rPr lang="en-US" sz="900" dirty="0"/>
              <a:t>: To list boosters with successful landings on drone ships and payloads within a specific mass range.</a:t>
            </a:r>
          </a:p>
          <a:p>
            <a:pPr lvl="1"/>
            <a:r>
              <a:rPr lang="en-US" sz="900" i="1" dirty="0">
                <a:solidFill>
                  <a:schemeClr val="accent1"/>
                </a:solidFill>
              </a:rPr>
              <a:t>Query</a:t>
            </a:r>
            <a:r>
              <a:rPr lang="en-US" sz="900" dirty="0">
                <a:solidFill>
                  <a:schemeClr val="accent1"/>
                </a:solidFill>
              </a:rPr>
              <a:t>: SELECT </a:t>
            </a:r>
            <a:r>
              <a:rPr lang="en-US" sz="900" dirty="0" err="1">
                <a:solidFill>
                  <a:schemeClr val="accent1"/>
                </a:solidFill>
              </a:rPr>
              <a:t>booster_version</a:t>
            </a:r>
            <a:r>
              <a:rPr lang="en-US" sz="900" dirty="0">
                <a:solidFill>
                  <a:schemeClr val="accent1"/>
                </a:solidFill>
              </a:rPr>
              <a:t> FROM </a:t>
            </a:r>
            <a:r>
              <a:rPr lang="en-US" sz="900" dirty="0" err="1">
                <a:solidFill>
                  <a:schemeClr val="accent1"/>
                </a:solidFill>
              </a:rPr>
              <a:t>spacex_data</a:t>
            </a:r>
            <a:r>
              <a:rPr lang="en-US" sz="900" dirty="0">
                <a:solidFill>
                  <a:schemeClr val="accent1"/>
                </a:solidFill>
              </a:rPr>
              <a:t> WHERE </a:t>
            </a:r>
            <a:r>
              <a:rPr lang="en-US" sz="900" dirty="0" err="1">
                <a:solidFill>
                  <a:schemeClr val="accent1"/>
                </a:solidFill>
              </a:rPr>
              <a:t>landing_outcome</a:t>
            </a:r>
            <a:r>
              <a:rPr lang="en-US" sz="900" dirty="0">
                <a:solidFill>
                  <a:schemeClr val="accent1"/>
                </a:solidFill>
              </a:rPr>
              <a:t> = 'Success (drone ship)' AND </a:t>
            </a:r>
            <a:r>
              <a:rPr lang="en-US" sz="900" dirty="0" err="1">
                <a:solidFill>
                  <a:schemeClr val="accent1"/>
                </a:solidFill>
              </a:rPr>
              <a:t>payload_mass</a:t>
            </a:r>
            <a:r>
              <a:rPr lang="en-US" sz="900" dirty="0">
                <a:solidFill>
                  <a:schemeClr val="accent1"/>
                </a:solidFill>
              </a:rPr>
              <a:t> BETWEEN 4000 AND 6000;</a:t>
            </a:r>
          </a:p>
          <a:p>
            <a:r>
              <a:rPr lang="en-US" sz="900" b="1" dirty="0"/>
              <a:t>Total Number of Successful and Failed Landings</a:t>
            </a:r>
            <a:r>
              <a:rPr lang="en-US" sz="900" dirty="0"/>
              <a:t>: To tally successful and failed landings across all missions.</a:t>
            </a:r>
          </a:p>
          <a:p>
            <a:pPr lvl="1"/>
            <a:r>
              <a:rPr lang="en-US" sz="900" i="1" dirty="0">
                <a:solidFill>
                  <a:schemeClr val="accent1"/>
                </a:solidFill>
              </a:rPr>
              <a:t>Query</a:t>
            </a:r>
            <a:r>
              <a:rPr lang="en-US" sz="900" dirty="0">
                <a:solidFill>
                  <a:schemeClr val="accent1"/>
                </a:solidFill>
              </a:rPr>
              <a:t>: SELECT </a:t>
            </a:r>
            <a:r>
              <a:rPr lang="en-US" sz="900" dirty="0" err="1">
                <a:solidFill>
                  <a:schemeClr val="accent1"/>
                </a:solidFill>
              </a:rPr>
              <a:t>landing_outcome</a:t>
            </a:r>
            <a:r>
              <a:rPr lang="en-US" sz="900" dirty="0">
                <a:solidFill>
                  <a:schemeClr val="accent1"/>
                </a:solidFill>
              </a:rPr>
              <a:t>, COUNT(*) FROM </a:t>
            </a:r>
            <a:r>
              <a:rPr lang="en-US" sz="900" dirty="0" err="1">
                <a:solidFill>
                  <a:schemeClr val="accent1"/>
                </a:solidFill>
              </a:rPr>
              <a:t>spacex_data</a:t>
            </a:r>
            <a:r>
              <a:rPr lang="en-US" sz="900" dirty="0">
                <a:solidFill>
                  <a:schemeClr val="accent1"/>
                </a:solidFill>
              </a:rPr>
              <a:t> GROUP BY </a:t>
            </a:r>
            <a:r>
              <a:rPr lang="en-US" sz="900" dirty="0" err="1">
                <a:solidFill>
                  <a:schemeClr val="accent1"/>
                </a:solidFill>
              </a:rPr>
              <a:t>landing_outcome</a:t>
            </a:r>
            <a:r>
              <a:rPr lang="en-US" sz="900" dirty="0">
                <a:solidFill>
                  <a:schemeClr val="accent1"/>
                </a:solidFill>
              </a:rPr>
              <a:t>;</a:t>
            </a:r>
          </a:p>
          <a:p>
            <a:r>
              <a:rPr lang="en-US" sz="900" b="1" dirty="0"/>
              <a:t>Booster Versions with Maximum Payload Mass</a:t>
            </a:r>
            <a:r>
              <a:rPr lang="en-US" sz="900" dirty="0"/>
              <a:t>: To identify booster versions that carried the heaviest payloads.</a:t>
            </a:r>
          </a:p>
          <a:p>
            <a:pPr lvl="1"/>
            <a:r>
              <a:rPr lang="en-US" sz="900" i="1" dirty="0">
                <a:solidFill>
                  <a:schemeClr val="accent1"/>
                </a:solidFill>
              </a:rPr>
              <a:t>Query</a:t>
            </a:r>
            <a:r>
              <a:rPr lang="en-US" sz="900" dirty="0">
                <a:solidFill>
                  <a:schemeClr val="accent1"/>
                </a:solidFill>
              </a:rPr>
              <a:t>: SELECT </a:t>
            </a:r>
            <a:r>
              <a:rPr lang="en-US" sz="900" dirty="0" err="1">
                <a:solidFill>
                  <a:schemeClr val="accent1"/>
                </a:solidFill>
              </a:rPr>
              <a:t>booster_version</a:t>
            </a:r>
            <a:r>
              <a:rPr lang="en-US" sz="900" dirty="0">
                <a:solidFill>
                  <a:schemeClr val="accent1"/>
                </a:solidFill>
              </a:rPr>
              <a:t> FROM </a:t>
            </a:r>
            <a:r>
              <a:rPr lang="en-US" sz="900" dirty="0" err="1">
                <a:solidFill>
                  <a:schemeClr val="accent1"/>
                </a:solidFill>
              </a:rPr>
              <a:t>spacex_data</a:t>
            </a:r>
            <a:r>
              <a:rPr lang="en-US" sz="900" dirty="0">
                <a:solidFill>
                  <a:schemeClr val="accent1"/>
                </a:solidFill>
              </a:rPr>
              <a:t> WHERE </a:t>
            </a:r>
            <a:r>
              <a:rPr lang="en-US" sz="900" dirty="0" err="1">
                <a:solidFill>
                  <a:schemeClr val="accent1"/>
                </a:solidFill>
              </a:rPr>
              <a:t>payload_mass</a:t>
            </a:r>
            <a:r>
              <a:rPr lang="en-US" sz="900" dirty="0">
                <a:solidFill>
                  <a:schemeClr val="accent1"/>
                </a:solidFill>
              </a:rPr>
              <a:t> = (SELECT MAX(</a:t>
            </a:r>
            <a:r>
              <a:rPr lang="en-US" sz="900" dirty="0" err="1">
                <a:solidFill>
                  <a:schemeClr val="accent1"/>
                </a:solidFill>
              </a:rPr>
              <a:t>payload_mass</a:t>
            </a:r>
            <a:r>
              <a:rPr lang="en-US" sz="900" dirty="0">
                <a:solidFill>
                  <a:schemeClr val="accent1"/>
                </a:solidFill>
              </a:rPr>
              <a:t>) FROM </a:t>
            </a:r>
            <a:r>
              <a:rPr lang="en-US" sz="900" dirty="0" err="1">
                <a:solidFill>
                  <a:schemeClr val="accent1"/>
                </a:solidFill>
              </a:rPr>
              <a:t>spacex_data</a:t>
            </a:r>
            <a:r>
              <a:rPr lang="en-US" sz="900" dirty="0">
                <a:solidFill>
                  <a:schemeClr val="accent1"/>
                </a:solidFill>
              </a:rPr>
              <a:t>);</a:t>
            </a:r>
          </a:p>
          <a:p>
            <a:r>
              <a:rPr lang="en-US" sz="900" b="1" dirty="0"/>
              <a:t>Landing Outcomes in 2015 with Failure on Drone Ships</a:t>
            </a:r>
            <a:r>
              <a:rPr lang="en-US" sz="900" dirty="0"/>
              <a:t>: To analyze failed drone ship landings in 2015, along with booster versions and launch sites.</a:t>
            </a:r>
          </a:p>
          <a:p>
            <a:pPr lvl="1"/>
            <a:r>
              <a:rPr lang="en-US" sz="900" i="1" dirty="0">
                <a:solidFill>
                  <a:schemeClr val="accent1"/>
                </a:solidFill>
              </a:rPr>
              <a:t>Query</a:t>
            </a:r>
            <a:r>
              <a:rPr lang="en-US" sz="900" dirty="0">
                <a:solidFill>
                  <a:schemeClr val="accent1"/>
                </a:solidFill>
              </a:rPr>
              <a:t>: SELECT SUBSTR(</a:t>
            </a:r>
            <a:r>
              <a:rPr lang="en-US" sz="900" dirty="0" err="1">
                <a:solidFill>
                  <a:schemeClr val="accent1"/>
                </a:solidFill>
              </a:rPr>
              <a:t>launch_date</a:t>
            </a:r>
            <a:r>
              <a:rPr lang="en-US" sz="900" dirty="0">
                <a:solidFill>
                  <a:schemeClr val="accent1"/>
                </a:solidFill>
              </a:rPr>
              <a:t>, 6, 2) AS month, </a:t>
            </a:r>
            <a:r>
              <a:rPr lang="en-US" sz="900" dirty="0" err="1">
                <a:solidFill>
                  <a:schemeClr val="accent1"/>
                </a:solidFill>
              </a:rPr>
              <a:t>booster_version</a:t>
            </a:r>
            <a:r>
              <a:rPr lang="en-US" sz="900" dirty="0">
                <a:solidFill>
                  <a:schemeClr val="accent1"/>
                </a:solidFill>
              </a:rPr>
              <a:t>, </a:t>
            </a:r>
            <a:r>
              <a:rPr lang="en-US" sz="900" dirty="0" err="1">
                <a:solidFill>
                  <a:schemeClr val="accent1"/>
                </a:solidFill>
              </a:rPr>
              <a:t>launch_site</a:t>
            </a:r>
            <a:r>
              <a:rPr lang="en-US" sz="900" dirty="0">
                <a:solidFill>
                  <a:schemeClr val="accent1"/>
                </a:solidFill>
              </a:rPr>
              <a:t> FROM </a:t>
            </a:r>
            <a:r>
              <a:rPr lang="en-US" sz="900" dirty="0" err="1">
                <a:solidFill>
                  <a:schemeClr val="accent1"/>
                </a:solidFill>
              </a:rPr>
              <a:t>spacex_data</a:t>
            </a:r>
            <a:r>
              <a:rPr lang="en-US" sz="900" dirty="0">
                <a:solidFill>
                  <a:schemeClr val="accent1"/>
                </a:solidFill>
              </a:rPr>
              <a:t> WHERE SUBSTR(</a:t>
            </a:r>
            <a:r>
              <a:rPr lang="en-US" sz="900" dirty="0" err="1">
                <a:solidFill>
                  <a:schemeClr val="accent1"/>
                </a:solidFill>
              </a:rPr>
              <a:t>launch_date</a:t>
            </a:r>
            <a:r>
              <a:rPr lang="en-US" sz="900" dirty="0">
                <a:solidFill>
                  <a:schemeClr val="accent1"/>
                </a:solidFill>
              </a:rPr>
              <a:t>, 1, 4) = '2015' AND </a:t>
            </a:r>
            <a:r>
              <a:rPr lang="en-US" sz="900" dirty="0" err="1">
                <a:solidFill>
                  <a:schemeClr val="accent1"/>
                </a:solidFill>
              </a:rPr>
              <a:t>landing_outcome</a:t>
            </a:r>
            <a:r>
              <a:rPr lang="en-US" sz="900" dirty="0">
                <a:solidFill>
                  <a:schemeClr val="accent1"/>
                </a:solidFill>
              </a:rPr>
              <a:t> = 'Failure (drone ship)';</a:t>
            </a:r>
          </a:p>
          <a:p>
            <a:r>
              <a:rPr lang="en-US" sz="900" b="1" dirty="0"/>
              <a:t>Ranked Landing Outcomes Between 2010 and 2017</a:t>
            </a:r>
            <a:r>
              <a:rPr lang="en-US" sz="900" dirty="0"/>
              <a:t>: To rank the count of landing outcomes between 2010 and 2017 in descending order.</a:t>
            </a:r>
          </a:p>
          <a:p>
            <a:pPr lvl="1"/>
            <a:r>
              <a:rPr lang="en-US" sz="900" i="1" dirty="0">
                <a:solidFill>
                  <a:schemeClr val="accent1"/>
                </a:solidFill>
              </a:rPr>
              <a:t>Query</a:t>
            </a:r>
            <a:r>
              <a:rPr lang="en-US" sz="900" dirty="0">
                <a:solidFill>
                  <a:schemeClr val="accent1"/>
                </a:solidFill>
              </a:rPr>
              <a:t>: SELECT </a:t>
            </a:r>
            <a:r>
              <a:rPr lang="en-US" sz="900" dirty="0" err="1">
                <a:solidFill>
                  <a:schemeClr val="accent1"/>
                </a:solidFill>
              </a:rPr>
              <a:t>landing_outcome</a:t>
            </a:r>
            <a:r>
              <a:rPr lang="en-US" sz="900" dirty="0">
                <a:solidFill>
                  <a:schemeClr val="accent1"/>
                </a:solidFill>
              </a:rPr>
              <a:t>, COUNT(*) FROM </a:t>
            </a:r>
            <a:r>
              <a:rPr lang="en-US" sz="900" dirty="0" err="1">
                <a:solidFill>
                  <a:schemeClr val="accent1"/>
                </a:solidFill>
              </a:rPr>
              <a:t>spacex_data</a:t>
            </a:r>
            <a:r>
              <a:rPr lang="en-US" sz="900" dirty="0">
                <a:solidFill>
                  <a:schemeClr val="accent1"/>
                </a:solidFill>
              </a:rPr>
              <a:t> WHERE </a:t>
            </a:r>
            <a:r>
              <a:rPr lang="en-US" sz="900" dirty="0" err="1">
                <a:solidFill>
                  <a:schemeClr val="accent1"/>
                </a:solidFill>
              </a:rPr>
              <a:t>launch_date</a:t>
            </a:r>
            <a:r>
              <a:rPr lang="en-US" sz="900" dirty="0">
                <a:solidFill>
                  <a:schemeClr val="accent1"/>
                </a:solidFill>
              </a:rPr>
              <a:t> BETWEEN '2010-06-04' AND '2017-03-20' GROUP BY </a:t>
            </a:r>
            <a:r>
              <a:rPr lang="en-US" sz="900" dirty="0" err="1">
                <a:solidFill>
                  <a:schemeClr val="accent1"/>
                </a:solidFill>
              </a:rPr>
              <a:t>landing_outcome</a:t>
            </a:r>
            <a:r>
              <a:rPr lang="en-US" sz="900" dirty="0">
                <a:solidFill>
                  <a:schemeClr val="accent1"/>
                </a:solidFill>
              </a:rPr>
              <a:t> ORDER BY COUNT(*) DESC;</a:t>
            </a:r>
          </a:p>
          <a:p>
            <a:pPr marL="0" indent="0">
              <a:buNone/>
            </a:pPr>
            <a:r>
              <a:rPr lang="en-US" sz="900" dirty="0">
                <a:solidFill>
                  <a:schemeClr val="accent3">
                    <a:lumMod val="25000"/>
                  </a:schemeClr>
                </a:solidFill>
                <a:hlinkClick r:id="rId3"/>
              </a:rPr>
              <a:t>GitHub URL of completed EDA with SQL – notebook</a:t>
            </a:r>
            <a:endParaRPr lang="en-US" sz="900" dirty="0">
              <a:solidFill>
                <a:schemeClr val="accent3">
                  <a:lumMod val="25000"/>
                </a:schemeClr>
              </a:solidFill>
            </a:endParaRPr>
          </a:p>
          <a:p>
            <a:pPr marL="0" indent="0">
              <a:buNone/>
            </a:pPr>
            <a:r>
              <a:rPr lang="en-US" sz="900" dirty="0">
                <a:solidFill>
                  <a:schemeClr val="accent3">
                    <a:lumMod val="25000"/>
                  </a:schemeClr>
                </a:solidFill>
                <a:hlinkClick r:id="rId4"/>
              </a:rPr>
              <a:t>GitHub URL of completed EDA with SQL - HTML</a:t>
            </a:r>
            <a:endParaRPr lang="en-US" sz="900" dirty="0">
              <a:solidFill>
                <a:schemeClr val="accent3">
                  <a:lumMod val="25000"/>
                </a:schemeClr>
              </a:solidFill>
            </a:endParaRPr>
          </a:p>
          <a:p>
            <a:pPr marL="0" indent="0">
              <a:buNone/>
            </a:pPr>
            <a:endParaRPr lang="en-US" sz="900" dirty="0">
              <a:solidFill>
                <a:schemeClr val="accent3">
                  <a:lumMod val="25000"/>
                </a:schemeClr>
              </a:solidFill>
            </a:endParaRPr>
          </a:p>
          <a:p>
            <a:pPr marL="0" indent="0">
              <a:buNone/>
            </a:pPr>
            <a:endParaRPr lang="en-US" sz="900" dirty="0">
              <a:solidFill>
                <a:schemeClr val="accent3">
                  <a:lumMod val="25000"/>
                </a:schemeClr>
              </a:solidFill>
            </a:endParaRPr>
          </a:p>
          <a:p>
            <a:endParaRPr lang="en-US" sz="900" dirty="0"/>
          </a:p>
          <a:p>
            <a:endParaRPr lang="en-US" sz="900" dirty="0"/>
          </a:p>
          <a:p>
            <a:endParaRPr lang="en-US" sz="9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n-lt"/>
              </a:rPr>
              <a:t>EDA with SQL</a:t>
            </a:r>
          </a:p>
        </p:txBody>
      </p:sp>
      <p:sp>
        <p:nvSpPr>
          <p:cNvPr id="2" name="TextBox 1">
            <a:extLst>
              <a:ext uri="{FF2B5EF4-FFF2-40B4-BE49-F238E27FC236}">
                <a16:creationId xmlns:a16="http://schemas.microsoft.com/office/drawing/2014/main" id="{81FA0A50-3B53-F30E-9E8C-C9021E51F5E8}"/>
              </a:ext>
            </a:extLst>
          </p:cNvPr>
          <p:cNvSpPr txBox="1"/>
          <p:nvPr/>
        </p:nvSpPr>
        <p:spPr>
          <a:xfrm>
            <a:off x="824684" y="6268800"/>
            <a:ext cx="5363969" cy="400110"/>
          </a:xfrm>
          <a:prstGeom prst="rect">
            <a:avLst/>
          </a:prstGeom>
          <a:noFill/>
        </p:spPr>
        <p:txBody>
          <a:bodyPr wrap="none" rtlCol="0">
            <a:spAutoFit/>
          </a:bodyPr>
          <a:lstStyle/>
          <a:p>
            <a:r>
              <a:rPr lang="en-US" sz="1000" dirty="0">
                <a:solidFill>
                  <a:srgbClr val="FF0000"/>
                </a:solidFill>
              </a:rPr>
              <a:t>The interactive function may not display properly on GitHub, so an HTML file also has been provided</a:t>
            </a:r>
          </a:p>
          <a:p>
            <a:endParaRPr lang="en-US" sz="1000" dirty="0">
              <a:solidFill>
                <a:srgbClr val="FF0000"/>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32874"/>
            <a:ext cx="10515600" cy="4793518"/>
          </a:xfrm>
          <a:prstGeom prst="rect">
            <a:avLst/>
          </a:prstGeom>
        </p:spPr>
        <p:txBody>
          <a:bodyPr>
            <a:noAutofit/>
          </a:bodyPr>
          <a:lstStyle/>
          <a:p>
            <a:pPr>
              <a:buFont typeface="Arial" panose="020B0604020202020204" pitchFamily="34" charset="0"/>
              <a:buChar char="•"/>
            </a:pPr>
            <a:r>
              <a:rPr lang="en-US" sz="1200" b="1" dirty="0"/>
              <a:t>Launch Site Markers &amp; Circles</a:t>
            </a:r>
            <a:r>
              <a:rPr lang="en-US" sz="1200" dirty="0"/>
              <a:t>:</a:t>
            </a:r>
          </a:p>
          <a:p>
            <a:pPr marL="742950" lvl="1" indent="-285750">
              <a:buFont typeface="Arial" panose="020B0604020202020204" pitchFamily="34" charset="0"/>
              <a:buChar char="•"/>
            </a:pPr>
            <a:r>
              <a:rPr lang="en-US" sz="1200" i="1" dirty="0"/>
              <a:t>Markers</a:t>
            </a:r>
            <a:r>
              <a:rPr lang="en-US" sz="1200" dirty="0"/>
              <a:t>: Placed at each SpaceX launch site to show their precise location (CCAFS LC-40, KSC LC-39A, etc.).</a:t>
            </a:r>
          </a:p>
          <a:p>
            <a:pPr marL="742950" lvl="1" indent="-285750">
              <a:buFont typeface="Arial" panose="020B0604020202020204" pitchFamily="34" charset="0"/>
              <a:buChar char="•"/>
            </a:pPr>
            <a:r>
              <a:rPr lang="en-US" sz="1200" i="1" dirty="0"/>
              <a:t>Circles</a:t>
            </a:r>
            <a:r>
              <a:rPr lang="en-US" sz="1200" dirty="0"/>
              <a:t>: Added around launch sites to highlight their proximity to geographical landmarks such as coastlines, roads, and cities.</a:t>
            </a:r>
          </a:p>
          <a:p>
            <a:pPr>
              <a:buFont typeface="Arial" panose="020B0604020202020204" pitchFamily="34" charset="0"/>
              <a:buChar char="•"/>
            </a:pPr>
            <a:r>
              <a:rPr lang="en-US" sz="1200" b="1" dirty="0"/>
              <a:t>Success/Failure Markers</a:t>
            </a:r>
            <a:r>
              <a:rPr lang="en-US" sz="1200" dirty="0"/>
              <a:t>:</a:t>
            </a:r>
          </a:p>
          <a:p>
            <a:pPr marL="742950" lvl="1" indent="-285750">
              <a:buFont typeface="Arial" panose="020B0604020202020204" pitchFamily="34" charset="0"/>
              <a:buChar char="•"/>
            </a:pPr>
            <a:r>
              <a:rPr lang="en-US" sz="1200" i="1" dirty="0"/>
              <a:t>Markers</a:t>
            </a:r>
            <a:r>
              <a:rPr lang="en-US" sz="1200" dirty="0"/>
              <a:t>: Green markers represent successful launches, while red markers show failed ones. These markers help visualize the success rate of launches at each site.</a:t>
            </a:r>
          </a:p>
          <a:p>
            <a:pPr>
              <a:buFont typeface="Arial" panose="020B0604020202020204" pitchFamily="34" charset="0"/>
              <a:buChar char="•"/>
            </a:pPr>
            <a:r>
              <a:rPr lang="en-US" sz="1200" b="1" dirty="0"/>
              <a:t>Clustered Markers</a:t>
            </a:r>
            <a:r>
              <a:rPr lang="en-US" sz="1200" dirty="0"/>
              <a:t>:</a:t>
            </a:r>
          </a:p>
          <a:p>
            <a:pPr marL="742950" lvl="1" indent="-285750">
              <a:buFont typeface="Arial" panose="020B0604020202020204" pitchFamily="34" charset="0"/>
              <a:buChar char="•"/>
            </a:pPr>
            <a:r>
              <a:rPr lang="en-US" sz="1200" i="1" dirty="0"/>
              <a:t>Purpose</a:t>
            </a:r>
            <a:r>
              <a:rPr lang="en-US" sz="1200" dirty="0"/>
              <a:t>: To manage the overlapping of multiple markers for the same coordinates, a cluster feature is used. This groups launches from the same site, making the map clearer.</a:t>
            </a:r>
          </a:p>
          <a:p>
            <a:pPr>
              <a:buFont typeface="Arial" panose="020B0604020202020204" pitchFamily="34" charset="0"/>
              <a:buChar char="•"/>
            </a:pPr>
            <a:r>
              <a:rPr lang="en-US" sz="1200" b="1" dirty="0"/>
              <a:t>Distance Lines Between Sites and Proximity Points</a:t>
            </a:r>
            <a:r>
              <a:rPr lang="en-US" sz="1200" dirty="0"/>
              <a:t>:</a:t>
            </a:r>
          </a:p>
          <a:p>
            <a:pPr marL="742950" lvl="1" indent="-285750">
              <a:buFont typeface="Arial" panose="020B0604020202020204" pitchFamily="34" charset="0"/>
              <a:buChar char="•"/>
            </a:pPr>
            <a:r>
              <a:rPr lang="en-US" sz="1200" i="1" dirty="0"/>
              <a:t>Lines</a:t>
            </a:r>
            <a:r>
              <a:rPr lang="en-US" sz="1200" dirty="0"/>
              <a:t>: Drawn between launch sites and nearby infrastructure (e.g., coastline, railways, highways, and cities) to analyze how launch site proximity affects operations.</a:t>
            </a:r>
          </a:p>
          <a:p>
            <a:pPr>
              <a:buFont typeface="Arial" panose="020B0604020202020204" pitchFamily="34" charset="0"/>
              <a:buChar char="•"/>
            </a:pPr>
            <a:r>
              <a:rPr lang="en-US" sz="1200" b="1" dirty="0" err="1"/>
              <a:t>MousePosition</a:t>
            </a:r>
            <a:r>
              <a:rPr lang="en-US" sz="1200" b="1" dirty="0"/>
              <a:t> Feature</a:t>
            </a:r>
            <a:r>
              <a:rPr lang="en-US" sz="1200" dirty="0"/>
              <a:t>:</a:t>
            </a:r>
          </a:p>
          <a:p>
            <a:pPr marL="742950" lvl="1" indent="-285750">
              <a:buFont typeface="Arial" panose="020B0604020202020204" pitchFamily="34" charset="0"/>
              <a:buChar char="•"/>
            </a:pPr>
            <a:r>
              <a:rPr lang="en-US" sz="1200" i="1" dirty="0"/>
              <a:t>Purpose</a:t>
            </a:r>
            <a:r>
              <a:rPr lang="en-US" sz="1200" dirty="0"/>
              <a:t>: Allows users to identify exact geographical coordinates of various points on the map by moving the cursor, ensuring precision when analyzing site proximity.</a:t>
            </a:r>
          </a:p>
          <a:p>
            <a:pPr marL="0" indent="0">
              <a:buNone/>
            </a:pPr>
            <a:r>
              <a:rPr lang="en-US" sz="1200" dirty="0"/>
              <a:t>These objects were added to visually assess how launch site success correlates with infrastructure proximity, logistical factors, and site-specific outcomes.</a:t>
            </a:r>
          </a:p>
          <a:p>
            <a:pPr marL="0" indent="0">
              <a:lnSpc>
                <a:spcPct val="100000"/>
              </a:lnSpc>
              <a:spcBef>
                <a:spcPts val="1400"/>
              </a:spcBef>
              <a:buNone/>
            </a:pPr>
            <a:r>
              <a:rPr lang="en-US" sz="1200" dirty="0">
                <a:solidFill>
                  <a:srgbClr val="0563C1"/>
                </a:solidFill>
                <a:hlinkClick r:id="rId4"/>
              </a:rPr>
              <a:t>GitHub URL of completed interactive map with Folium </a:t>
            </a:r>
            <a:r>
              <a:rPr lang="en-US" sz="1200" dirty="0">
                <a:solidFill>
                  <a:srgbClr val="0948CB"/>
                </a:solidFill>
                <a:hlinkClick r:id="rId4"/>
              </a:rPr>
              <a:t>map – notebook</a:t>
            </a:r>
            <a:endParaRPr lang="en-US" sz="1200" dirty="0">
              <a:solidFill>
                <a:srgbClr val="0948CB"/>
              </a:solidFill>
              <a:hlinkClick r:id="rId5"/>
            </a:endParaRPr>
          </a:p>
          <a:p>
            <a:pPr marL="0" indent="0">
              <a:lnSpc>
                <a:spcPct val="100000"/>
              </a:lnSpc>
              <a:spcBef>
                <a:spcPts val="1400"/>
              </a:spcBef>
              <a:buNone/>
            </a:pPr>
            <a:r>
              <a:rPr lang="en-US" sz="1200" dirty="0">
                <a:solidFill>
                  <a:srgbClr val="0948CB"/>
                </a:solidFill>
                <a:hlinkClick r:id="rId5"/>
              </a:rPr>
              <a:t> </a:t>
            </a:r>
            <a:r>
              <a:rPr lang="en-US" sz="1200" dirty="0">
                <a:solidFill>
                  <a:srgbClr val="0563C1"/>
                </a:solidFill>
                <a:hlinkClick r:id="rId5"/>
              </a:rPr>
              <a:t>GitHub URL of completed interactive map with Folium </a:t>
            </a:r>
            <a:r>
              <a:rPr lang="en-US" sz="1200" dirty="0">
                <a:solidFill>
                  <a:srgbClr val="0948CB"/>
                </a:solidFill>
                <a:hlinkClick r:id="rId5"/>
              </a:rPr>
              <a:t>map – HTML</a:t>
            </a:r>
          </a:p>
          <a:p>
            <a:pPr marL="0" indent="0">
              <a:lnSpc>
                <a:spcPct val="100000"/>
              </a:lnSpc>
              <a:spcBef>
                <a:spcPts val="1400"/>
              </a:spcBef>
              <a:buNone/>
            </a:pPr>
            <a:endParaRPr lang="en-US" sz="1200" dirty="0">
              <a:solidFill>
                <a:srgbClr val="0948CB"/>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3A48F97-89F1-E81D-2C17-5D0BDB9D4197}"/>
              </a:ext>
            </a:extLst>
          </p:cNvPr>
          <p:cNvSpPr txBox="1"/>
          <p:nvPr/>
        </p:nvSpPr>
        <p:spPr>
          <a:xfrm>
            <a:off x="824684" y="6268800"/>
            <a:ext cx="5363969" cy="400110"/>
          </a:xfrm>
          <a:prstGeom prst="rect">
            <a:avLst/>
          </a:prstGeom>
          <a:noFill/>
        </p:spPr>
        <p:txBody>
          <a:bodyPr wrap="none" rtlCol="0">
            <a:spAutoFit/>
          </a:bodyPr>
          <a:lstStyle/>
          <a:p>
            <a:r>
              <a:rPr lang="en-US" sz="1000" dirty="0">
                <a:solidFill>
                  <a:srgbClr val="FF0000"/>
                </a:solidFill>
              </a:rPr>
              <a:t>The interactive function may not display properly on GitHub, so an HTML file also has been provided</a:t>
            </a:r>
          </a:p>
          <a:p>
            <a:endParaRPr lang="en-US" sz="1000" dirty="0">
              <a:solidFill>
                <a:srgbClr val="FF0000"/>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7406"/>
            <a:ext cx="10515600" cy="5103076"/>
          </a:xfrm>
          <a:prstGeom prst="rect">
            <a:avLst/>
          </a:prstGeom>
        </p:spPr>
        <p:txBody>
          <a:bodyPr vert="horz" lIns="91440" tIns="45720" rIns="91440" bIns="45720" rtlCol="0" anchor="t">
            <a:noAutofit/>
          </a:bodyPr>
          <a:lstStyle/>
          <a:p>
            <a:pPr marL="0" indent="0">
              <a:buNone/>
            </a:pPr>
            <a:r>
              <a:rPr lang="en-US" sz="1200" b="1" dirty="0"/>
              <a:t>Summary of Dashboard Plots/Graphs and Interactions:</a:t>
            </a:r>
            <a:endParaRPr lang="en-US" sz="1200" dirty="0"/>
          </a:p>
          <a:p>
            <a:pPr>
              <a:buFont typeface="+mj-lt"/>
              <a:buAutoNum type="arabicPeriod"/>
            </a:pPr>
            <a:r>
              <a:rPr lang="en-US" sz="1200" b="1" dirty="0"/>
              <a:t>Dropdown for Launch Site Selection</a:t>
            </a:r>
            <a:r>
              <a:rPr lang="en-US" sz="1200" dirty="0"/>
              <a:t>:</a:t>
            </a:r>
          </a:p>
          <a:p>
            <a:pPr lvl="1"/>
            <a:r>
              <a:rPr lang="en-US" sz="1200" b="1" dirty="0"/>
              <a:t>Why</a:t>
            </a:r>
            <a:r>
              <a:rPr lang="en-US" sz="1200" dirty="0"/>
              <a:t>: Allows users to filter data by different launch sites to view specific insights per location, enhancing the interactivity and user control over the analysis.</a:t>
            </a:r>
          </a:p>
          <a:p>
            <a:pPr>
              <a:buFont typeface="+mj-lt"/>
              <a:buAutoNum type="arabicPeriod"/>
            </a:pPr>
            <a:r>
              <a:rPr lang="en-US" sz="1200" b="1" dirty="0"/>
              <a:t>Pie Chart for Launch Success Rate</a:t>
            </a:r>
            <a:r>
              <a:rPr lang="en-US" sz="1200" dirty="0"/>
              <a:t>:</a:t>
            </a:r>
          </a:p>
          <a:p>
            <a:pPr lvl="1"/>
            <a:r>
              <a:rPr lang="en-US" sz="1200" b="1" dirty="0"/>
              <a:t>Why</a:t>
            </a:r>
            <a:r>
              <a:rPr lang="en-US" sz="1200" dirty="0"/>
              <a:t>: Provides a clear visual representation of the success vs. failure rates for each launch site. This helps users quickly assess the performance of SpaceX at various locations.</a:t>
            </a:r>
          </a:p>
          <a:p>
            <a:pPr>
              <a:buFont typeface="+mj-lt"/>
              <a:buAutoNum type="arabicPeriod"/>
            </a:pPr>
            <a:r>
              <a:rPr lang="en-US" sz="1200" b="1" dirty="0"/>
              <a:t>Payload Range Slider</a:t>
            </a:r>
            <a:r>
              <a:rPr lang="en-US" sz="1200" dirty="0"/>
              <a:t>:</a:t>
            </a:r>
          </a:p>
          <a:p>
            <a:pPr lvl="1"/>
            <a:r>
              <a:rPr lang="en-US" sz="1200" b="1" dirty="0"/>
              <a:t>Why</a:t>
            </a:r>
            <a:r>
              <a:rPr lang="en-US" sz="1200" dirty="0"/>
              <a:t>: Allows users to explore the relationship between payload mass and launch success. It enables filtering data for specific payload mass ranges and observing how this factor affects the outcome of a launch.</a:t>
            </a:r>
          </a:p>
          <a:p>
            <a:pPr>
              <a:buFont typeface="+mj-lt"/>
              <a:buAutoNum type="arabicPeriod"/>
            </a:pPr>
            <a:r>
              <a:rPr lang="en-US" sz="1200" b="1" dirty="0"/>
              <a:t>Scatter Plot for Payload Mass and Success Correlation</a:t>
            </a:r>
            <a:r>
              <a:rPr lang="en-US" sz="1200" dirty="0"/>
              <a:t>:</a:t>
            </a:r>
          </a:p>
          <a:p>
            <a:pPr lvl="1"/>
            <a:r>
              <a:rPr lang="en-US" sz="1200" b="1" dirty="0"/>
              <a:t>Why</a:t>
            </a:r>
            <a:r>
              <a:rPr lang="en-US" sz="1200" dirty="0"/>
              <a:t>: Demonstrates the relationship between payload mass and the success of a launch. It helps to identify trends and patterns, such as whether higher payloads correlate with more or less successful landings.</a:t>
            </a:r>
          </a:p>
          <a:p>
            <a:pPr marL="0" indent="0">
              <a:buNone/>
            </a:pPr>
            <a:r>
              <a:rPr lang="en-US" sz="1200" dirty="0"/>
              <a:t>These visualizations and interactions provide an intuitive way for users to explore the data and uncover trends related to SpaceX launches, including the impact of different factors on launch success.</a:t>
            </a:r>
          </a:p>
          <a:p>
            <a:pPr marL="0" indent="0">
              <a:buNone/>
            </a:pPr>
            <a:endParaRPr lang="en-US" sz="1200" dirty="0">
              <a:solidFill>
                <a:schemeClr val="accent3">
                  <a:lumMod val="25000"/>
                </a:schemeClr>
              </a:solidFill>
              <a:hlinkClick r:id="rId3"/>
            </a:endParaRPr>
          </a:p>
          <a:p>
            <a:pPr marL="0" indent="0">
              <a:buNone/>
            </a:pPr>
            <a:r>
              <a:rPr lang="en-US" sz="1200" dirty="0">
                <a:solidFill>
                  <a:schemeClr val="accent3">
                    <a:lumMod val="25000"/>
                  </a:schemeClr>
                </a:solidFill>
                <a:hlinkClick r:id="rId4"/>
              </a:rPr>
              <a:t>GitHub URL of Plotly Dash - Python</a:t>
            </a:r>
            <a:endParaRPr lang="en-US" sz="1200" dirty="0">
              <a:solidFill>
                <a:schemeClr val="accent3">
                  <a:lumMod val="25000"/>
                </a:schemeClr>
              </a:solidFill>
              <a:hlinkClick r:id="rId3"/>
            </a:endParaRPr>
          </a:p>
          <a:p>
            <a:pPr marL="0" indent="0">
              <a:buNone/>
            </a:pPr>
            <a:endParaRPr lang="en-US" sz="1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A27DD-1064-E098-6BC9-3303742B3D7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34FE82B-9F3B-41ED-B4C0-7E28044181F1}"/>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3" name="Text Placeholder 2">
            <a:extLst>
              <a:ext uri="{FF2B5EF4-FFF2-40B4-BE49-F238E27FC236}">
                <a16:creationId xmlns:a16="http://schemas.microsoft.com/office/drawing/2014/main" id="{25AFD9EC-3EF5-9DCC-0310-A26B9624CC72}"/>
              </a:ext>
            </a:extLst>
          </p:cNvPr>
          <p:cNvSpPr>
            <a:spLocks noGrp="1"/>
          </p:cNvSpPr>
          <p:nvPr>
            <p:ph type="body" sz="half" idx="4294967295"/>
          </p:nvPr>
        </p:nvSpPr>
        <p:spPr>
          <a:xfrm>
            <a:off x="862430" y="1360526"/>
            <a:ext cx="4658257" cy="4806424"/>
          </a:xfrm>
          <a:prstGeom prst="rect">
            <a:avLst/>
          </a:prstGeom>
        </p:spPr>
        <p:txBody>
          <a:bodyPr lIns="91440" tIns="45720" rIns="91440" bIns="45720" anchor="t">
            <a:noAutofit/>
          </a:bodyPr>
          <a:lstStyle/>
          <a:p>
            <a:pPr marL="0" indent="0">
              <a:buNone/>
            </a:pPr>
            <a:r>
              <a:rPr lang="en-US" sz="1200" b="1" dirty="0"/>
              <a:t>Model Development Process</a:t>
            </a:r>
            <a:endParaRPr lang="en-US" sz="1200" dirty="0"/>
          </a:p>
          <a:p>
            <a:pPr>
              <a:buFont typeface="+mj-lt"/>
              <a:buAutoNum type="arabicPeriod"/>
            </a:pPr>
            <a:r>
              <a:rPr lang="en-US" sz="1200" b="1" dirty="0"/>
              <a:t>Data Preprocessing:</a:t>
            </a:r>
            <a:endParaRPr lang="en-US" sz="1200" dirty="0"/>
          </a:p>
          <a:p>
            <a:pPr lvl="1"/>
            <a:r>
              <a:rPr lang="en-US" sz="1200" dirty="0"/>
              <a:t>Standardized features</a:t>
            </a:r>
          </a:p>
          <a:p>
            <a:pPr lvl="1"/>
            <a:r>
              <a:rPr lang="en-US" sz="1200" dirty="0"/>
              <a:t>Split data (80% training, 20% testing)</a:t>
            </a:r>
          </a:p>
          <a:p>
            <a:pPr>
              <a:buFont typeface="+mj-lt"/>
              <a:buAutoNum type="arabicPeriod"/>
            </a:pPr>
            <a:r>
              <a:rPr lang="en-US" sz="1200" b="1" dirty="0"/>
              <a:t>Model Selection:</a:t>
            </a:r>
            <a:endParaRPr lang="en-US" sz="1200" dirty="0"/>
          </a:p>
          <a:p>
            <a:pPr lvl="1"/>
            <a:r>
              <a:rPr lang="en-US" sz="1200" dirty="0"/>
              <a:t>Logistic Regression, SVM, Decision Tree, KNN</a:t>
            </a:r>
          </a:p>
          <a:p>
            <a:pPr>
              <a:buFont typeface="+mj-lt"/>
              <a:buAutoNum type="arabicPeriod"/>
            </a:pPr>
            <a:r>
              <a:rPr lang="en-US" sz="1200" b="1" dirty="0"/>
              <a:t>Hyperparameter Tuning:</a:t>
            </a:r>
            <a:endParaRPr lang="en-US" sz="1200" dirty="0"/>
          </a:p>
          <a:p>
            <a:pPr lvl="1"/>
            <a:r>
              <a:rPr lang="en-US" sz="1200" dirty="0"/>
              <a:t>Used </a:t>
            </a:r>
            <a:r>
              <a:rPr lang="en-US" sz="1200" dirty="0" err="1"/>
              <a:t>GridSearchCV</a:t>
            </a:r>
            <a:r>
              <a:rPr lang="en-US" sz="1200" dirty="0"/>
              <a:t> (10-fold cross-validation)</a:t>
            </a:r>
          </a:p>
          <a:p>
            <a:pPr>
              <a:buFont typeface="+mj-lt"/>
              <a:buAutoNum type="arabicPeriod"/>
            </a:pPr>
            <a:r>
              <a:rPr lang="en-US" sz="1200" b="1" dirty="0"/>
              <a:t>Model Evaluation:</a:t>
            </a:r>
            <a:endParaRPr lang="en-US" sz="1200" dirty="0"/>
          </a:p>
          <a:p>
            <a:pPr lvl="1"/>
            <a:r>
              <a:rPr lang="en-US" sz="1200" dirty="0"/>
              <a:t>Accuracy Score</a:t>
            </a:r>
          </a:p>
          <a:p>
            <a:pPr lvl="1"/>
            <a:r>
              <a:rPr lang="en-US" sz="1200" dirty="0"/>
              <a:t>Confusion Matrix</a:t>
            </a:r>
          </a:p>
          <a:p>
            <a:pPr>
              <a:buFont typeface="+mj-lt"/>
              <a:buAutoNum type="arabicPeriod"/>
            </a:pPr>
            <a:r>
              <a:rPr lang="en-US" sz="1200" b="1" dirty="0"/>
              <a:t>Model Improvement:</a:t>
            </a:r>
            <a:endParaRPr lang="en-US" sz="1200" dirty="0"/>
          </a:p>
          <a:p>
            <a:pPr lvl="1"/>
            <a:r>
              <a:rPr lang="en-US" sz="1200" dirty="0"/>
              <a:t>Tuned parameters for the best performance</a:t>
            </a:r>
          </a:p>
          <a:p>
            <a:pPr>
              <a:buFont typeface="+mj-lt"/>
              <a:buAutoNum type="arabicPeriod"/>
            </a:pPr>
            <a:r>
              <a:rPr lang="en-US" sz="1200" b="1" dirty="0"/>
              <a:t>Best Model Selection:</a:t>
            </a:r>
            <a:endParaRPr lang="en-US" sz="1200" dirty="0"/>
          </a:p>
          <a:p>
            <a:pPr lvl="1"/>
            <a:r>
              <a:rPr lang="en-US" sz="1200" dirty="0"/>
              <a:t>Selected based on test accuracy and confusion matrix results</a:t>
            </a:r>
          </a:p>
          <a:p>
            <a:pPr marL="0" indent="0">
              <a:buNone/>
            </a:pPr>
            <a:r>
              <a:rPr lang="en-US" sz="1200" dirty="0">
                <a:solidFill>
                  <a:schemeClr val="accent3">
                    <a:lumMod val="25000"/>
                  </a:schemeClr>
                </a:solidFill>
                <a:latin typeface="Abadi" panose="020B0604020104020204" pitchFamily="34" charset="0"/>
                <a:hlinkClick r:id="rId2"/>
              </a:rPr>
              <a:t>GitHub URL of predictive analysis lab – notebook</a:t>
            </a:r>
            <a:endParaRPr lang="en-US" sz="1200" dirty="0">
              <a:solidFill>
                <a:schemeClr val="accent3">
                  <a:lumMod val="25000"/>
                </a:schemeClr>
              </a:solidFill>
              <a:latin typeface="Abadi" panose="020B0604020104020204" pitchFamily="34" charset="0"/>
            </a:endParaRPr>
          </a:p>
          <a:p>
            <a:pPr marL="0" indent="0">
              <a:buNone/>
            </a:pPr>
            <a:r>
              <a:rPr lang="en-US" sz="1200" dirty="0">
                <a:solidFill>
                  <a:schemeClr val="accent3">
                    <a:lumMod val="25000"/>
                  </a:schemeClr>
                </a:solidFill>
                <a:latin typeface="Abadi" panose="020B0604020104020204" pitchFamily="34" charset="0"/>
                <a:hlinkClick r:id="rId3"/>
              </a:rPr>
              <a:t>GitHub URL of predictive analysis lab – HTML</a:t>
            </a:r>
            <a:endParaRPr lang="en-US" sz="1200" dirty="0">
              <a:solidFill>
                <a:schemeClr val="accent3">
                  <a:lumMod val="25000"/>
                </a:schemeClr>
              </a:solidFill>
              <a:latin typeface="Abadi" panose="020B0604020104020204" pitchFamily="34" charset="0"/>
            </a:endParaRPr>
          </a:p>
          <a:p>
            <a:pPr marL="0" indent="0">
              <a:buNone/>
            </a:pPr>
            <a:endParaRPr lang="en-US" sz="1200" dirty="0">
              <a:solidFill>
                <a:schemeClr val="accent3">
                  <a:lumMod val="25000"/>
                </a:schemeClr>
              </a:solidFill>
              <a:latin typeface="Abadi" panose="020B0604020104020204" pitchFamily="34" charset="0"/>
            </a:endParaRPr>
          </a:p>
          <a:p>
            <a:pPr marL="0" indent="0">
              <a:buNone/>
            </a:pPr>
            <a:endParaRPr lang="en-US" sz="1200" dirty="0"/>
          </a:p>
        </p:txBody>
      </p:sp>
      <p:sp>
        <p:nvSpPr>
          <p:cNvPr id="4" name="Title 1">
            <a:extLst>
              <a:ext uri="{FF2B5EF4-FFF2-40B4-BE49-F238E27FC236}">
                <a16:creationId xmlns:a16="http://schemas.microsoft.com/office/drawing/2014/main" id="{F25482E3-8E91-BFD0-5C13-9566EE10530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2F024DC3-0D8D-23D1-A1FD-22B039448C88}"/>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0AF4C62D-BBDC-9BD3-8B8D-9F27FE0AAB14}"/>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Data 4">
            <a:extLst>
              <a:ext uri="{FF2B5EF4-FFF2-40B4-BE49-F238E27FC236}">
                <a16:creationId xmlns:a16="http://schemas.microsoft.com/office/drawing/2014/main" id="{953A9D05-C4CE-F860-1AD9-C9D25E857333}"/>
              </a:ext>
            </a:extLst>
          </p:cNvPr>
          <p:cNvSpPr/>
          <p:nvPr/>
        </p:nvSpPr>
        <p:spPr>
          <a:xfrm>
            <a:off x="7060114" y="2849426"/>
            <a:ext cx="1366887" cy="499106"/>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Model Selection</a:t>
            </a:r>
            <a:endParaRPr lang="en-US" sz="1000" dirty="0"/>
          </a:p>
        </p:txBody>
      </p:sp>
      <p:sp>
        <p:nvSpPr>
          <p:cNvPr id="10" name="Decision 9">
            <a:extLst>
              <a:ext uri="{FF2B5EF4-FFF2-40B4-BE49-F238E27FC236}">
                <a16:creationId xmlns:a16="http://schemas.microsoft.com/office/drawing/2014/main" id="{4916CD9C-77EA-F452-37C6-005F07978484}"/>
              </a:ext>
            </a:extLst>
          </p:cNvPr>
          <p:cNvSpPr/>
          <p:nvPr/>
        </p:nvSpPr>
        <p:spPr>
          <a:xfrm>
            <a:off x="6964341" y="4302441"/>
            <a:ext cx="1558458" cy="6598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Model Evaluation</a:t>
            </a:r>
            <a:endParaRPr lang="en-US" sz="1000" dirty="0"/>
          </a:p>
        </p:txBody>
      </p:sp>
      <p:sp>
        <p:nvSpPr>
          <p:cNvPr id="12" name="Process 11">
            <a:extLst>
              <a:ext uri="{FF2B5EF4-FFF2-40B4-BE49-F238E27FC236}">
                <a16:creationId xmlns:a16="http://schemas.microsoft.com/office/drawing/2014/main" id="{410745B3-A035-05FD-6F43-91C5708ACE9C}"/>
              </a:ext>
            </a:extLst>
          </p:cNvPr>
          <p:cNvSpPr/>
          <p:nvPr/>
        </p:nvSpPr>
        <p:spPr>
          <a:xfrm>
            <a:off x="7173238" y="3561062"/>
            <a:ext cx="1131216" cy="51355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Hyperparameter Tuning</a:t>
            </a:r>
            <a:endParaRPr lang="en-US" sz="1000" dirty="0"/>
          </a:p>
        </p:txBody>
      </p:sp>
      <p:cxnSp>
        <p:nvCxnSpPr>
          <p:cNvPr id="29" name="Straight Arrow Connector 28">
            <a:extLst>
              <a:ext uri="{FF2B5EF4-FFF2-40B4-BE49-F238E27FC236}">
                <a16:creationId xmlns:a16="http://schemas.microsoft.com/office/drawing/2014/main" id="{7F22A51F-986C-4118-2CF5-63115165A020}"/>
              </a:ext>
            </a:extLst>
          </p:cNvPr>
          <p:cNvCxnSpPr>
            <a:cxnSpLocks/>
            <a:stCxn id="10" idx="3"/>
          </p:cNvCxnSpPr>
          <p:nvPr/>
        </p:nvCxnSpPr>
        <p:spPr>
          <a:xfrm flipV="1">
            <a:off x="8522799" y="4632377"/>
            <a:ext cx="47980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0EBE2FF6-5790-80F5-0EE4-97FA8CEAAE79}"/>
              </a:ext>
            </a:extLst>
          </p:cNvPr>
          <p:cNvCxnSpPr>
            <a:cxnSpLocks/>
            <a:stCxn id="10" idx="2"/>
          </p:cNvCxnSpPr>
          <p:nvPr/>
        </p:nvCxnSpPr>
        <p:spPr>
          <a:xfrm rot="16200000" flipH="1">
            <a:off x="7578601" y="5127286"/>
            <a:ext cx="32993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AA2215B-8FBD-42ED-0DD2-ECE2A42E0199}"/>
              </a:ext>
            </a:extLst>
          </p:cNvPr>
          <p:cNvSpPr txBox="1"/>
          <p:nvPr/>
        </p:nvSpPr>
        <p:spPr>
          <a:xfrm>
            <a:off x="7403498" y="4977740"/>
            <a:ext cx="335348" cy="246221"/>
          </a:xfrm>
          <a:prstGeom prst="rect">
            <a:avLst/>
          </a:prstGeom>
          <a:noFill/>
        </p:spPr>
        <p:txBody>
          <a:bodyPr wrap="none" rtlCol="0">
            <a:spAutoFit/>
          </a:bodyPr>
          <a:lstStyle/>
          <a:p>
            <a:r>
              <a:rPr lang="en-US" sz="1000" dirty="0">
                <a:solidFill>
                  <a:srgbClr val="FF0000"/>
                </a:solidFill>
              </a:rPr>
              <a:t>No</a:t>
            </a:r>
          </a:p>
        </p:txBody>
      </p:sp>
      <p:sp>
        <p:nvSpPr>
          <p:cNvPr id="56" name="TextBox 55">
            <a:extLst>
              <a:ext uri="{FF2B5EF4-FFF2-40B4-BE49-F238E27FC236}">
                <a16:creationId xmlns:a16="http://schemas.microsoft.com/office/drawing/2014/main" id="{82B5A808-C0A5-C596-55EC-34C5B4C26EA5}"/>
              </a:ext>
            </a:extLst>
          </p:cNvPr>
          <p:cNvSpPr txBox="1"/>
          <p:nvPr/>
        </p:nvSpPr>
        <p:spPr>
          <a:xfrm>
            <a:off x="8540607" y="4359746"/>
            <a:ext cx="360996" cy="246221"/>
          </a:xfrm>
          <a:prstGeom prst="rect">
            <a:avLst/>
          </a:prstGeom>
          <a:noFill/>
        </p:spPr>
        <p:txBody>
          <a:bodyPr wrap="none" rtlCol="0">
            <a:spAutoFit/>
          </a:bodyPr>
          <a:lstStyle/>
          <a:p>
            <a:r>
              <a:rPr lang="en-US" sz="1000" dirty="0">
                <a:solidFill>
                  <a:schemeClr val="accent6"/>
                </a:solidFill>
              </a:rPr>
              <a:t>Yes</a:t>
            </a:r>
          </a:p>
        </p:txBody>
      </p:sp>
      <p:cxnSp>
        <p:nvCxnSpPr>
          <p:cNvPr id="27" name="Straight Arrow Connector 26">
            <a:extLst>
              <a:ext uri="{FF2B5EF4-FFF2-40B4-BE49-F238E27FC236}">
                <a16:creationId xmlns:a16="http://schemas.microsoft.com/office/drawing/2014/main" id="{9EC54581-96E2-170E-2364-1E345DDF7235}"/>
              </a:ext>
            </a:extLst>
          </p:cNvPr>
          <p:cNvCxnSpPr>
            <a:cxnSpLocks/>
            <a:stCxn id="12" idx="2"/>
            <a:endCxn id="10" idx="0"/>
          </p:cNvCxnSpPr>
          <p:nvPr/>
        </p:nvCxnSpPr>
        <p:spPr>
          <a:xfrm>
            <a:off x="7738846" y="4074621"/>
            <a:ext cx="4724" cy="227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Preparation 7">
            <a:extLst>
              <a:ext uri="{FF2B5EF4-FFF2-40B4-BE49-F238E27FC236}">
                <a16:creationId xmlns:a16="http://schemas.microsoft.com/office/drawing/2014/main" id="{50C52B25-7F67-E20D-6DC6-290E36493EB1}"/>
              </a:ext>
            </a:extLst>
          </p:cNvPr>
          <p:cNvSpPr/>
          <p:nvPr/>
        </p:nvSpPr>
        <p:spPr>
          <a:xfrm>
            <a:off x="6961251" y="2251279"/>
            <a:ext cx="1558458" cy="386499"/>
          </a:xfrm>
          <a:prstGeom prst="flowChartPrepar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Data Preprocessing</a:t>
            </a:r>
            <a:endParaRPr lang="en-US" sz="1000" dirty="0"/>
          </a:p>
        </p:txBody>
      </p:sp>
      <p:sp>
        <p:nvSpPr>
          <p:cNvPr id="23" name="Process 22">
            <a:extLst>
              <a:ext uri="{FF2B5EF4-FFF2-40B4-BE49-F238E27FC236}">
                <a16:creationId xmlns:a16="http://schemas.microsoft.com/office/drawing/2014/main" id="{5D355C57-7CF4-3E89-443F-04601B865014}"/>
              </a:ext>
            </a:extLst>
          </p:cNvPr>
          <p:cNvSpPr/>
          <p:nvPr/>
        </p:nvSpPr>
        <p:spPr>
          <a:xfrm>
            <a:off x="7212360" y="5292256"/>
            <a:ext cx="1131216" cy="51355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Model Improvement</a:t>
            </a:r>
            <a:endParaRPr lang="en-US" sz="1000" dirty="0"/>
          </a:p>
        </p:txBody>
      </p:sp>
      <p:sp>
        <p:nvSpPr>
          <p:cNvPr id="26" name="Process 25">
            <a:extLst>
              <a:ext uri="{FF2B5EF4-FFF2-40B4-BE49-F238E27FC236}">
                <a16:creationId xmlns:a16="http://schemas.microsoft.com/office/drawing/2014/main" id="{4D4BB71A-1093-FC27-C69A-6A40BC4B4353}"/>
              </a:ext>
            </a:extLst>
          </p:cNvPr>
          <p:cNvSpPr/>
          <p:nvPr/>
        </p:nvSpPr>
        <p:spPr>
          <a:xfrm>
            <a:off x="9020409" y="4375597"/>
            <a:ext cx="1131216" cy="51355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Best Model Selection</a:t>
            </a:r>
            <a:endParaRPr lang="en-US" sz="1000" dirty="0"/>
          </a:p>
        </p:txBody>
      </p:sp>
      <p:cxnSp>
        <p:nvCxnSpPr>
          <p:cNvPr id="59" name="Elbow Connector 58">
            <a:extLst>
              <a:ext uri="{FF2B5EF4-FFF2-40B4-BE49-F238E27FC236}">
                <a16:creationId xmlns:a16="http://schemas.microsoft.com/office/drawing/2014/main" id="{32F5C968-18D5-FE6D-5964-E8AF921C22CB}"/>
              </a:ext>
            </a:extLst>
          </p:cNvPr>
          <p:cNvCxnSpPr>
            <a:stCxn id="23" idx="1"/>
            <a:endCxn id="10" idx="1"/>
          </p:cNvCxnSpPr>
          <p:nvPr/>
        </p:nvCxnSpPr>
        <p:spPr>
          <a:xfrm rot="10800000">
            <a:off x="6964342" y="4632380"/>
            <a:ext cx="248019" cy="916656"/>
          </a:xfrm>
          <a:prstGeom prst="bentConnector3">
            <a:avLst>
              <a:gd name="adj1" fmla="val 1921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447BD67-2B71-9297-0CDF-36391A33207B}"/>
              </a:ext>
            </a:extLst>
          </p:cNvPr>
          <p:cNvCxnSpPr>
            <a:cxnSpLocks/>
            <a:stCxn id="5" idx="4"/>
            <a:endCxn id="12" idx="0"/>
          </p:cNvCxnSpPr>
          <p:nvPr/>
        </p:nvCxnSpPr>
        <p:spPr>
          <a:xfrm flipH="1">
            <a:off x="7738846" y="3348532"/>
            <a:ext cx="4712" cy="212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93B668E-66CD-B678-B5EC-3FE0ABC71B1D}"/>
              </a:ext>
            </a:extLst>
          </p:cNvPr>
          <p:cNvCxnSpPr>
            <a:cxnSpLocks/>
            <a:stCxn id="8" idx="2"/>
            <a:endCxn id="5" idx="1"/>
          </p:cNvCxnSpPr>
          <p:nvPr/>
        </p:nvCxnSpPr>
        <p:spPr>
          <a:xfrm>
            <a:off x="7740480" y="2637778"/>
            <a:ext cx="3078" cy="21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rminator 66">
            <a:extLst>
              <a:ext uri="{FF2B5EF4-FFF2-40B4-BE49-F238E27FC236}">
                <a16:creationId xmlns:a16="http://schemas.microsoft.com/office/drawing/2014/main" id="{2FBFF6AB-062B-ED69-486F-BE679D0954CC}"/>
              </a:ext>
            </a:extLst>
          </p:cNvPr>
          <p:cNvSpPr/>
          <p:nvPr/>
        </p:nvSpPr>
        <p:spPr>
          <a:xfrm>
            <a:off x="7476302" y="1851461"/>
            <a:ext cx="537327" cy="235967"/>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Start</a:t>
            </a:r>
          </a:p>
        </p:txBody>
      </p:sp>
      <p:sp>
        <p:nvSpPr>
          <p:cNvPr id="68" name="Terminator 67">
            <a:extLst>
              <a:ext uri="{FF2B5EF4-FFF2-40B4-BE49-F238E27FC236}">
                <a16:creationId xmlns:a16="http://schemas.microsoft.com/office/drawing/2014/main" id="{790F371E-D2D6-F4F6-643A-3C8E19C56123}"/>
              </a:ext>
            </a:extLst>
          </p:cNvPr>
          <p:cNvSpPr/>
          <p:nvPr/>
        </p:nvSpPr>
        <p:spPr>
          <a:xfrm>
            <a:off x="10574176" y="4514392"/>
            <a:ext cx="537327" cy="235967"/>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cxnSp>
        <p:nvCxnSpPr>
          <p:cNvPr id="69" name="Straight Arrow Connector 68">
            <a:extLst>
              <a:ext uri="{FF2B5EF4-FFF2-40B4-BE49-F238E27FC236}">
                <a16:creationId xmlns:a16="http://schemas.microsoft.com/office/drawing/2014/main" id="{2F02FD4F-2CF7-F36A-7AE9-7997121DBB4B}"/>
              </a:ext>
            </a:extLst>
          </p:cNvPr>
          <p:cNvCxnSpPr>
            <a:cxnSpLocks/>
            <a:stCxn id="26" idx="3"/>
            <a:endCxn id="68" idx="1"/>
          </p:cNvCxnSpPr>
          <p:nvPr/>
        </p:nvCxnSpPr>
        <p:spPr>
          <a:xfrm flipV="1">
            <a:off x="10151625" y="4632376"/>
            <a:ext cx="4225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9CFEF4F-6BCC-388A-4DCD-E8D78A14DE9C}"/>
              </a:ext>
            </a:extLst>
          </p:cNvPr>
          <p:cNvCxnSpPr>
            <a:cxnSpLocks/>
            <a:stCxn id="67" idx="2"/>
            <a:endCxn id="8" idx="0"/>
          </p:cNvCxnSpPr>
          <p:nvPr/>
        </p:nvCxnSpPr>
        <p:spPr>
          <a:xfrm flipH="1">
            <a:off x="7740480" y="2087428"/>
            <a:ext cx="4486" cy="163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1A825F0-4934-791B-3430-30BAE4E184F8}"/>
              </a:ext>
            </a:extLst>
          </p:cNvPr>
          <p:cNvSpPr txBox="1"/>
          <p:nvPr/>
        </p:nvSpPr>
        <p:spPr>
          <a:xfrm>
            <a:off x="824684" y="6268800"/>
            <a:ext cx="5363969" cy="400110"/>
          </a:xfrm>
          <a:prstGeom prst="rect">
            <a:avLst/>
          </a:prstGeom>
          <a:noFill/>
        </p:spPr>
        <p:txBody>
          <a:bodyPr wrap="none" rtlCol="0">
            <a:spAutoFit/>
          </a:bodyPr>
          <a:lstStyle/>
          <a:p>
            <a:r>
              <a:rPr lang="en-US" sz="1000" dirty="0">
                <a:solidFill>
                  <a:srgbClr val="FF0000"/>
                </a:solidFill>
              </a:rPr>
              <a:t>The interactive function may not display properly on GitHub, so an HTML file also has been provided</a:t>
            </a:r>
          </a:p>
          <a:p>
            <a:endParaRPr lang="en-US" sz="1000" dirty="0">
              <a:solidFill>
                <a:srgbClr val="FF0000"/>
              </a:solidFill>
            </a:endParaRPr>
          </a:p>
        </p:txBody>
      </p:sp>
    </p:spTree>
    <p:extLst>
      <p:ext uri="{BB962C8B-B14F-4D97-AF65-F5344CB8AC3E}">
        <p14:creationId xmlns:p14="http://schemas.microsoft.com/office/powerpoint/2010/main" val="3888117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0" y="1439692"/>
            <a:ext cx="10687961" cy="4659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latin typeface="+mn-lt"/>
              </a:rPr>
              <a:t>1. Exploratory Data Analysis Results</a:t>
            </a:r>
          </a:p>
          <a:p>
            <a:pPr>
              <a:buFont typeface="Arial" panose="020B0604020202020204" pitchFamily="34" charset="0"/>
              <a:buChar char="•"/>
            </a:pPr>
            <a:r>
              <a:rPr lang="en-US" sz="2000" b="1" dirty="0">
                <a:latin typeface="+mn-lt"/>
              </a:rPr>
              <a:t>Payload Mass Distribution</a:t>
            </a:r>
            <a:r>
              <a:rPr lang="en-US" sz="2000" dirty="0">
                <a:latin typeface="+mn-lt"/>
              </a:rPr>
              <a:t>: Visualized to understand how payload mass affects launch success.</a:t>
            </a:r>
          </a:p>
          <a:p>
            <a:pPr>
              <a:buFont typeface="Arial" panose="020B0604020202020204" pitchFamily="34" charset="0"/>
              <a:buChar char="•"/>
            </a:pPr>
            <a:r>
              <a:rPr lang="en-US" sz="2000" b="1" dirty="0">
                <a:latin typeface="+mn-lt"/>
              </a:rPr>
              <a:t>Flight Number vs Launch Site</a:t>
            </a:r>
            <a:r>
              <a:rPr lang="en-US" sz="2000" dirty="0">
                <a:latin typeface="+mn-lt"/>
              </a:rPr>
              <a:t>: Explored relationships between the number of flights and success rate by site.</a:t>
            </a:r>
          </a:p>
          <a:p>
            <a:pPr>
              <a:buFont typeface="Arial" panose="020B0604020202020204" pitchFamily="34" charset="0"/>
              <a:buChar char="•"/>
            </a:pPr>
            <a:r>
              <a:rPr lang="en-US" sz="2000" b="1" dirty="0">
                <a:latin typeface="+mn-lt"/>
              </a:rPr>
              <a:t>Success Rate by Orbit Type</a:t>
            </a:r>
            <a:r>
              <a:rPr lang="en-US" sz="2000" dirty="0">
                <a:latin typeface="+mn-lt"/>
              </a:rPr>
              <a:t>: Bar chart showing success rates across different orbits to determine which orbits are most reliable.</a:t>
            </a:r>
          </a:p>
          <a:p>
            <a:pPr>
              <a:buFont typeface="Arial" panose="020B0604020202020204" pitchFamily="34" charset="0"/>
              <a:buChar char="•"/>
            </a:pPr>
            <a:r>
              <a:rPr lang="en-US" sz="2000" b="1" dirty="0">
                <a:latin typeface="+mn-lt"/>
              </a:rPr>
              <a:t>Yearly Success Trend</a:t>
            </a:r>
            <a:r>
              <a:rPr lang="en-US" sz="2000" dirty="0">
                <a:latin typeface="+mn-lt"/>
              </a:rPr>
              <a:t>: Line chart visualizing the trend of successful launches over the years.</a:t>
            </a:r>
          </a:p>
          <a:p>
            <a:pPr marL="0" indent="0">
              <a:buNone/>
            </a:pPr>
            <a:endParaRPr lang="en-US" sz="2000" dirty="0">
              <a:latin typeface="+mn-lt"/>
            </a:endParaRPr>
          </a:p>
          <a:p>
            <a:pPr lvl="1"/>
            <a:endParaRPr lang="en-US" sz="2000" dirty="0">
              <a:latin typeface="+mn-lt"/>
            </a:endParaRPr>
          </a:p>
          <a:p>
            <a:pPr marL="457200" lvl="1" indent="0">
              <a:buNone/>
            </a:pPr>
            <a:endParaRPr lang="en-US" sz="2000" dirty="0">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r>
              <a:rPr lang="ko-KR" altLang="en-US" dirty="0">
                <a:solidFill>
                  <a:srgbClr val="0B49CB"/>
                </a:solidFill>
                <a:latin typeface="Abadi"/>
              </a:rPr>
              <a:t> </a:t>
            </a:r>
            <a:r>
              <a:rPr lang="en-US" altLang="ko-KR" dirty="0">
                <a:solidFill>
                  <a:srgbClr val="0B49CB"/>
                </a:solidFill>
                <a:latin typeface="Abadi"/>
              </a:rPr>
              <a:t>(1/3)</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4DFF-9C56-F45E-9BC1-6499B285000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FF3BD95-4BD3-A1D6-ADEA-836468EB7C1E}"/>
              </a:ext>
            </a:extLst>
          </p:cNvPr>
          <p:cNvSpPr txBox="1">
            <a:spLocks/>
          </p:cNvSpPr>
          <p:nvPr/>
        </p:nvSpPr>
        <p:spPr>
          <a:xfrm>
            <a:off x="770010" y="1439692"/>
            <a:ext cx="6102130" cy="4659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b="1" dirty="0">
                <a:solidFill>
                  <a:schemeClr val="tx1"/>
                </a:solidFill>
                <a:latin typeface="+mn-lt"/>
              </a:rPr>
              <a:t>2. </a:t>
            </a:r>
            <a:r>
              <a:rPr lang="en-US" sz="1600" b="1" dirty="0">
                <a:solidFill>
                  <a:schemeClr val="tx1"/>
                </a:solidFill>
                <a:latin typeface="+mn-lt"/>
                <a:hlinkClick r:id="rId3"/>
              </a:rPr>
              <a:t>Interactive Analytics Demo</a:t>
            </a:r>
            <a:endParaRPr lang="en-US" sz="1600" b="1" dirty="0">
              <a:solidFill>
                <a:schemeClr val="tx1"/>
              </a:solidFill>
              <a:latin typeface="+mn-lt"/>
            </a:endParaRPr>
          </a:p>
          <a:p>
            <a:pPr>
              <a:buFont typeface="Arial" panose="020B0604020202020204" pitchFamily="34" charset="0"/>
              <a:buChar char="•"/>
            </a:pPr>
            <a:r>
              <a:rPr lang="en-US" sz="1600" b="1" dirty="0">
                <a:solidFill>
                  <a:schemeClr val="tx1"/>
                </a:solidFill>
                <a:latin typeface="+mn-lt"/>
              </a:rPr>
              <a:t>Folium Map</a:t>
            </a:r>
            <a:r>
              <a:rPr lang="en-US" sz="1600" dirty="0">
                <a:solidFill>
                  <a:schemeClr val="tx1"/>
                </a:solidFill>
                <a:latin typeface="+mn-lt"/>
              </a:rPr>
              <a:t>: Added markers for each launch site, color-coded based on success/failure.</a:t>
            </a:r>
          </a:p>
          <a:p>
            <a:pPr>
              <a:buFont typeface="Arial" panose="020B0604020202020204" pitchFamily="34" charset="0"/>
              <a:buChar char="•"/>
            </a:pPr>
            <a:r>
              <a:rPr lang="en-US" sz="1600" b="1" dirty="0" err="1">
                <a:solidFill>
                  <a:schemeClr val="tx1"/>
                </a:solidFill>
                <a:latin typeface="+mn-lt"/>
              </a:rPr>
              <a:t>Plotly</a:t>
            </a:r>
            <a:r>
              <a:rPr lang="en-US" sz="1600" b="1" dirty="0">
                <a:solidFill>
                  <a:schemeClr val="tx1"/>
                </a:solidFill>
                <a:latin typeface="+mn-lt"/>
              </a:rPr>
              <a:t> Dash</a:t>
            </a:r>
            <a:r>
              <a:rPr lang="en-US" sz="1600" dirty="0">
                <a:solidFill>
                  <a:schemeClr val="tx1"/>
                </a:solidFill>
                <a:latin typeface="+mn-lt"/>
              </a:rPr>
              <a:t>:</a:t>
            </a:r>
          </a:p>
          <a:p>
            <a:pPr marL="742950" lvl="1">
              <a:buFont typeface="Arial" panose="020B0604020202020204" pitchFamily="34" charset="0"/>
              <a:buChar char="•"/>
            </a:pPr>
            <a:r>
              <a:rPr lang="en-US" sz="1600" b="1" dirty="0">
                <a:solidFill>
                  <a:schemeClr val="tx1"/>
                </a:solidFill>
                <a:latin typeface="+mn-lt"/>
              </a:rPr>
              <a:t>Launch Site Dropdown</a:t>
            </a:r>
            <a:r>
              <a:rPr lang="en-US" sz="1600" dirty="0">
                <a:solidFill>
                  <a:schemeClr val="tx1"/>
                </a:solidFill>
                <a:latin typeface="+mn-lt"/>
              </a:rPr>
              <a:t>: Allows users to filter data based on launch sites.</a:t>
            </a:r>
          </a:p>
          <a:p>
            <a:pPr marL="742950" lvl="1">
              <a:buFont typeface="Arial" panose="020B0604020202020204" pitchFamily="34" charset="0"/>
              <a:buChar char="•"/>
            </a:pPr>
            <a:r>
              <a:rPr lang="en-US" sz="1600" b="1" dirty="0">
                <a:solidFill>
                  <a:schemeClr val="tx1"/>
                </a:solidFill>
                <a:latin typeface="+mn-lt"/>
              </a:rPr>
              <a:t>Payload Slider</a:t>
            </a:r>
            <a:r>
              <a:rPr lang="en-US" sz="1600" dirty="0">
                <a:solidFill>
                  <a:schemeClr val="tx1"/>
                </a:solidFill>
                <a:latin typeface="+mn-lt"/>
              </a:rPr>
              <a:t>: Filters data based on payload mass to see the impact on launch success.</a:t>
            </a:r>
          </a:p>
          <a:p>
            <a:pPr marL="742950" lvl="1">
              <a:buFont typeface="Arial" panose="020B0604020202020204" pitchFamily="34" charset="0"/>
              <a:buChar char="•"/>
            </a:pPr>
            <a:r>
              <a:rPr lang="en-US" sz="1600" b="1" dirty="0">
                <a:solidFill>
                  <a:schemeClr val="tx1"/>
                </a:solidFill>
                <a:latin typeface="+mn-lt"/>
              </a:rPr>
              <a:t>Scatter Plot</a:t>
            </a:r>
            <a:r>
              <a:rPr lang="en-US" sz="1600" dirty="0">
                <a:solidFill>
                  <a:schemeClr val="tx1"/>
                </a:solidFill>
                <a:latin typeface="+mn-lt"/>
              </a:rPr>
              <a:t>: Shows correlation between payload mass and success rate, categorized by booster version.</a:t>
            </a:r>
          </a:p>
          <a:p>
            <a:pPr lvl="1"/>
            <a:endParaRPr lang="en-US" sz="1600" dirty="0">
              <a:latin typeface="+mn-lt"/>
            </a:endParaRPr>
          </a:p>
          <a:p>
            <a:pPr marL="457200" lvl="1" indent="0">
              <a:buNone/>
            </a:pPr>
            <a:endParaRPr lang="en-US" sz="1600" dirty="0">
              <a:latin typeface="+mn-lt"/>
            </a:endParaRPr>
          </a:p>
        </p:txBody>
      </p:sp>
      <p:sp>
        <p:nvSpPr>
          <p:cNvPr id="4" name="Slide Number Placeholder 3">
            <a:extLst>
              <a:ext uri="{FF2B5EF4-FFF2-40B4-BE49-F238E27FC236}">
                <a16:creationId xmlns:a16="http://schemas.microsoft.com/office/drawing/2014/main" id="{0119F358-93D2-D428-A40A-939B83A40A2F}"/>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1D813714-B2B3-5D27-CEBC-429A252B14F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r>
              <a:rPr lang="ko-KR" altLang="en-US" dirty="0">
                <a:solidFill>
                  <a:srgbClr val="0B49CB"/>
                </a:solidFill>
                <a:latin typeface="Abadi"/>
              </a:rPr>
              <a:t> </a:t>
            </a:r>
            <a:r>
              <a:rPr lang="en-US" altLang="ko-KR" dirty="0">
                <a:solidFill>
                  <a:srgbClr val="0B49CB"/>
                </a:solidFill>
                <a:latin typeface="Abadi"/>
              </a:rPr>
              <a:t>(2/3)</a:t>
            </a:r>
            <a:endParaRPr lang="en-US" dirty="0">
              <a:solidFill>
                <a:srgbClr val="0B49CB"/>
              </a:solidFill>
            </a:endParaRPr>
          </a:p>
        </p:txBody>
      </p:sp>
      <p:pic>
        <p:nvPicPr>
          <p:cNvPr id="2" name="Picture 1" descr="A screenshot of a graph&#10;&#10;Description automatically generated">
            <a:extLst>
              <a:ext uri="{FF2B5EF4-FFF2-40B4-BE49-F238E27FC236}">
                <a16:creationId xmlns:a16="http://schemas.microsoft.com/office/drawing/2014/main" id="{0F35895B-B527-8A1D-0AD1-2F745B15B9E9}"/>
              </a:ext>
            </a:extLst>
          </p:cNvPr>
          <p:cNvPicPr>
            <a:picLocks noChangeAspect="1"/>
          </p:cNvPicPr>
          <p:nvPr/>
        </p:nvPicPr>
        <p:blipFill>
          <a:blip r:embed="rId4"/>
          <a:stretch>
            <a:fillRect/>
          </a:stretch>
        </p:blipFill>
        <p:spPr>
          <a:xfrm>
            <a:off x="7441665" y="460399"/>
            <a:ext cx="3033507" cy="3168155"/>
          </a:xfrm>
          <a:prstGeom prst="rect">
            <a:avLst/>
          </a:prstGeom>
        </p:spPr>
      </p:pic>
      <p:pic>
        <p:nvPicPr>
          <p:cNvPr id="3" name="Picture 2" descr="A graph of a graph&#10;&#10;Description automatically generated with medium confidence">
            <a:extLst>
              <a:ext uri="{FF2B5EF4-FFF2-40B4-BE49-F238E27FC236}">
                <a16:creationId xmlns:a16="http://schemas.microsoft.com/office/drawing/2014/main" id="{244737D5-DE1C-AEEF-5ED8-FD0691A40FA5}"/>
              </a:ext>
            </a:extLst>
          </p:cNvPr>
          <p:cNvPicPr>
            <a:picLocks noChangeAspect="1"/>
          </p:cNvPicPr>
          <p:nvPr/>
        </p:nvPicPr>
        <p:blipFill>
          <a:blip r:embed="rId5"/>
          <a:stretch>
            <a:fillRect/>
          </a:stretch>
        </p:blipFill>
        <p:spPr>
          <a:xfrm>
            <a:off x="6960607" y="3825198"/>
            <a:ext cx="3995623" cy="2756979"/>
          </a:xfrm>
          <a:prstGeom prst="rect">
            <a:avLst/>
          </a:prstGeom>
        </p:spPr>
      </p:pic>
    </p:spTree>
    <p:extLst>
      <p:ext uri="{BB962C8B-B14F-4D97-AF65-F5344CB8AC3E}">
        <p14:creationId xmlns:p14="http://schemas.microsoft.com/office/powerpoint/2010/main" val="313491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20881-5304-0341-096B-196D580B14B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9F4B8CE-0264-CEE2-F2F3-8A583865A35C}"/>
              </a:ext>
            </a:extLst>
          </p:cNvPr>
          <p:cNvSpPr txBox="1">
            <a:spLocks/>
          </p:cNvSpPr>
          <p:nvPr/>
        </p:nvSpPr>
        <p:spPr>
          <a:xfrm>
            <a:off x="770010" y="1439692"/>
            <a:ext cx="10687961" cy="4659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latin typeface="+mn-lt"/>
              </a:rPr>
              <a:t>3. Predictive Analysis Results</a:t>
            </a:r>
          </a:p>
          <a:p>
            <a:r>
              <a:rPr lang="en-US" sz="1400" b="1" dirty="0">
                <a:latin typeface="+mn-lt"/>
              </a:rPr>
              <a:t>Best Performing Model</a:t>
            </a:r>
            <a:r>
              <a:rPr lang="en-US" sz="1400" dirty="0">
                <a:latin typeface="+mn-lt"/>
              </a:rPr>
              <a:t>: Logistic Regression achieved the highest accuracy after hyperparameter tuning, with a test accuracy of 83.33%.</a:t>
            </a:r>
          </a:p>
          <a:p>
            <a:r>
              <a:rPr lang="en-US" sz="1400" b="1" dirty="0">
                <a:latin typeface="+mn-lt"/>
              </a:rPr>
              <a:t>Confusion Matrix</a:t>
            </a:r>
            <a:r>
              <a:rPr lang="en-US" sz="1400" dirty="0">
                <a:latin typeface="+mn-lt"/>
              </a:rPr>
              <a:t>: Used to evaluate classification performance, with minimal false positives.</a:t>
            </a:r>
          </a:p>
          <a:p>
            <a:r>
              <a:rPr lang="en-US" sz="1400" b="1" dirty="0">
                <a:latin typeface="+mn-lt"/>
              </a:rPr>
              <a:t>Model Improvement</a:t>
            </a:r>
            <a:r>
              <a:rPr lang="en-US" sz="1400" dirty="0">
                <a:latin typeface="+mn-lt"/>
              </a:rPr>
              <a:t>: Hyperparameters were tuned for better accuracy and generalization, ensuring a robust predictive model.</a:t>
            </a:r>
          </a:p>
          <a:p>
            <a:pPr lvl="1"/>
            <a:endParaRPr lang="en-US" sz="1400" dirty="0">
              <a:latin typeface="+mn-lt"/>
            </a:endParaRPr>
          </a:p>
          <a:p>
            <a:pPr marL="457200" lvl="1" indent="0">
              <a:buNone/>
            </a:pPr>
            <a:endParaRPr lang="en-US" sz="1400" dirty="0">
              <a:latin typeface="+mn-lt"/>
            </a:endParaRPr>
          </a:p>
        </p:txBody>
      </p:sp>
      <p:sp>
        <p:nvSpPr>
          <p:cNvPr id="4" name="Slide Number Placeholder 3">
            <a:extLst>
              <a:ext uri="{FF2B5EF4-FFF2-40B4-BE49-F238E27FC236}">
                <a16:creationId xmlns:a16="http://schemas.microsoft.com/office/drawing/2014/main" id="{B1A8B43F-558F-9FF7-CEF6-33BE13D77732}"/>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A4AD3EE-9F54-511B-185F-FA27559E6F5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r>
              <a:rPr lang="ko-KR" altLang="en-US" dirty="0">
                <a:solidFill>
                  <a:srgbClr val="0B49CB"/>
                </a:solidFill>
                <a:latin typeface="Abadi"/>
              </a:rPr>
              <a:t> </a:t>
            </a:r>
            <a:r>
              <a:rPr lang="en-US" altLang="ko-KR" dirty="0">
                <a:solidFill>
                  <a:srgbClr val="0B49CB"/>
                </a:solidFill>
                <a:latin typeface="Abadi"/>
              </a:rPr>
              <a:t>(3/3)</a:t>
            </a:r>
            <a:endParaRPr lang="en-US" dirty="0">
              <a:solidFill>
                <a:srgbClr val="0B49CB"/>
              </a:solidFill>
            </a:endParaRPr>
          </a:p>
        </p:txBody>
      </p:sp>
    </p:spTree>
    <p:extLst>
      <p:ext uri="{BB962C8B-B14F-4D97-AF65-F5344CB8AC3E}">
        <p14:creationId xmlns:p14="http://schemas.microsoft.com/office/powerpoint/2010/main" val="2042461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8350"/>
            <a:ext cx="4471292" cy="4810999"/>
          </a:xfrm>
          <a:prstGeom prst="rect">
            <a:avLst/>
          </a:prstGeom>
        </p:spPr>
        <p:txBody>
          <a:bodyPr>
            <a:noAutofit/>
          </a:bodyPr>
          <a:lstStyle/>
          <a:p>
            <a:pPr marL="0" indent="0">
              <a:buNone/>
            </a:pPr>
            <a:r>
              <a:rPr lang="en-US" sz="1200" dirty="0"/>
              <a:t>This scatter plot visualizes the </a:t>
            </a:r>
            <a:r>
              <a:rPr lang="en-US" sz="1200" b="1" dirty="0"/>
              <a:t>relationship between Flight Number and Launch Site</a:t>
            </a:r>
            <a:r>
              <a:rPr lang="en-US" sz="1200" dirty="0"/>
              <a:t> with success class indicated by color:</a:t>
            </a:r>
          </a:p>
          <a:p>
            <a:pPr>
              <a:buFont typeface="Arial" panose="020B0604020202020204" pitchFamily="34" charset="0"/>
              <a:buChar char="•"/>
            </a:pPr>
            <a:r>
              <a:rPr lang="en-US" sz="1200" b="1" dirty="0"/>
              <a:t>Blue (Class 0)</a:t>
            </a:r>
            <a:r>
              <a:rPr lang="en-US" sz="1200" dirty="0"/>
              <a:t>: Unsuccessful landings.</a:t>
            </a:r>
          </a:p>
          <a:p>
            <a:pPr>
              <a:buFont typeface="Arial" panose="020B0604020202020204" pitchFamily="34" charset="0"/>
              <a:buChar char="•"/>
            </a:pPr>
            <a:r>
              <a:rPr lang="en-US" sz="1200" b="1" dirty="0"/>
              <a:t>Orange (Class 1)</a:t>
            </a:r>
            <a:r>
              <a:rPr lang="en-US" sz="1200" dirty="0"/>
              <a:t>: Successful landings. The X-axis represents the flight number (indicating the number of attempts), and the Y-axis identifies the launch site for each launch.</a:t>
            </a:r>
          </a:p>
          <a:p>
            <a:pPr marL="0" indent="0">
              <a:buNone/>
            </a:pPr>
            <a:r>
              <a:rPr lang="en-US" sz="1200" b="1" dirty="0"/>
              <a:t>Key Insights:</a:t>
            </a:r>
          </a:p>
          <a:p>
            <a:r>
              <a:rPr lang="en-US" sz="1200" b="1" dirty="0"/>
              <a:t>CCAFS SLC 40</a:t>
            </a:r>
            <a:r>
              <a:rPr lang="en-US" sz="1200" dirty="0"/>
              <a:t>: This site shows a </a:t>
            </a:r>
            <a:r>
              <a:rPr lang="en-US" sz="1200" b="1" dirty="0"/>
              <a:t>consistent improvement</a:t>
            </a:r>
            <a:r>
              <a:rPr lang="en-US" sz="1200" dirty="0"/>
              <a:t> in success rates over time (flight number). As flight numbers increase, more successful landings (orange) are observed, indicating better performance with experience.</a:t>
            </a:r>
          </a:p>
          <a:p>
            <a:r>
              <a:rPr lang="en-US" sz="1200" b="1" dirty="0"/>
              <a:t>VAFB SLC 4E</a:t>
            </a:r>
            <a:r>
              <a:rPr lang="en-US" sz="1200" dirty="0"/>
              <a:t>: There are </a:t>
            </a:r>
            <a:r>
              <a:rPr lang="en-US" sz="1200" b="1" dirty="0"/>
              <a:t>fewer launches from this site</a:t>
            </a:r>
            <a:r>
              <a:rPr lang="en-US" sz="1200" dirty="0"/>
              <a:t>, and most of the launches show a mixed pattern of success and failure. No clear trend of improvement is visible based on flight numbers.</a:t>
            </a:r>
          </a:p>
          <a:p>
            <a:r>
              <a:rPr lang="en-US" sz="1200" b="1" dirty="0"/>
              <a:t>KSC LC 39A</a:t>
            </a:r>
            <a:r>
              <a:rPr lang="en-US" sz="1200" dirty="0"/>
              <a:t>: This site also shows a </a:t>
            </a:r>
            <a:r>
              <a:rPr lang="en-US" sz="1200" b="1" dirty="0"/>
              <a:t>mixed performance</a:t>
            </a:r>
            <a:r>
              <a:rPr lang="en-US" sz="1200" dirty="0"/>
              <a:t> across flight numbers. There are successful landings, but failures are also present even with higher flight numbers, indicating variability in performance across different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5C203AF5-1423-CF57-5A97-15C7F43673BA}"/>
              </a:ext>
            </a:extLst>
          </p:cNvPr>
          <p:cNvPicPr>
            <a:picLocks noChangeAspect="1"/>
          </p:cNvPicPr>
          <p:nvPr/>
        </p:nvPicPr>
        <p:blipFill>
          <a:blip r:embed="rId3"/>
          <a:stretch>
            <a:fillRect/>
          </a:stretch>
        </p:blipFill>
        <p:spPr>
          <a:xfrm>
            <a:off x="5712642" y="2064470"/>
            <a:ext cx="5930091" cy="36636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5475" y="1541280"/>
            <a:ext cx="5270525" cy="4778070"/>
          </a:xfrm>
          <a:prstGeom prst="rect">
            <a:avLst/>
          </a:prstGeom>
        </p:spPr>
        <p:txBody>
          <a:bodyPr>
            <a:noAutofit/>
          </a:bodyPr>
          <a:lstStyle/>
          <a:p>
            <a:pPr marL="0" indent="0">
              <a:buNone/>
            </a:pPr>
            <a:r>
              <a:rPr lang="en-US" sz="1200" dirty="0"/>
              <a:t>This scatter plot illustrates the </a:t>
            </a:r>
            <a:r>
              <a:rPr lang="en-US" sz="1200" b="1" dirty="0"/>
              <a:t>relationship between Payload Mass (in kilograms) and Launch Sites</a:t>
            </a:r>
            <a:r>
              <a:rPr lang="en-US" sz="1200" dirty="0"/>
              <a:t> with the success class as the color hue. Each point represents a SpaceX launch, where:</a:t>
            </a:r>
          </a:p>
          <a:p>
            <a:r>
              <a:rPr lang="en-US" sz="1200" b="1" dirty="0"/>
              <a:t>Blue (Class 0)</a:t>
            </a:r>
            <a:r>
              <a:rPr lang="en-US" sz="1200" dirty="0"/>
              <a:t>: Unsuccessful landings.</a:t>
            </a:r>
          </a:p>
          <a:p>
            <a:r>
              <a:rPr lang="en-US" sz="1200" b="1" dirty="0"/>
              <a:t>Orange (Class 1)</a:t>
            </a:r>
            <a:r>
              <a:rPr lang="en-US" sz="1200" dirty="0"/>
              <a:t>: Successful landings. The X-axis indicates the payload mass, while the Y-axis identifies the launch site. There are three launch sites represented: </a:t>
            </a:r>
            <a:r>
              <a:rPr lang="en-US" sz="1200" b="1" dirty="0"/>
              <a:t>CCAFS SLC-40</a:t>
            </a:r>
            <a:r>
              <a:rPr lang="en-US" sz="1200" dirty="0"/>
              <a:t>, </a:t>
            </a:r>
            <a:r>
              <a:rPr lang="en-US" sz="1200" b="1" dirty="0"/>
              <a:t>VAFB SLC 4E</a:t>
            </a:r>
            <a:r>
              <a:rPr lang="en-US" sz="1200" dirty="0"/>
              <a:t>, and </a:t>
            </a:r>
            <a:r>
              <a:rPr lang="en-US" sz="1200" b="1" dirty="0"/>
              <a:t>KSC LC 39A</a:t>
            </a:r>
            <a:r>
              <a:rPr lang="en-US" sz="1200" dirty="0"/>
              <a:t>.</a:t>
            </a:r>
          </a:p>
          <a:p>
            <a:pPr marL="0" indent="0">
              <a:buNone/>
            </a:pPr>
            <a:r>
              <a:rPr lang="en-US" sz="1200" b="1" dirty="0"/>
              <a:t>Key Insights:</a:t>
            </a:r>
          </a:p>
          <a:p>
            <a:r>
              <a:rPr lang="en-US" sz="1200" b="1" dirty="0"/>
              <a:t>CCAFS SLC 40</a:t>
            </a:r>
            <a:r>
              <a:rPr lang="en-US" sz="1200" dirty="0"/>
              <a:t>: This site shows a </a:t>
            </a:r>
            <a:r>
              <a:rPr lang="en-US" sz="1200" b="1" dirty="0"/>
              <a:t>wider range of payloads</a:t>
            </a:r>
            <a:r>
              <a:rPr lang="en-US" sz="1200" dirty="0"/>
              <a:t>, with successful landings (orange) clustering mostly around the mid to high payload range. However, we also observe failures across various payload sizes, making it a launch site with mixed results.</a:t>
            </a:r>
          </a:p>
          <a:p>
            <a:r>
              <a:rPr lang="en-US" sz="1200" b="1" dirty="0"/>
              <a:t>VAFB SLC 4E</a:t>
            </a:r>
            <a:r>
              <a:rPr lang="en-US" sz="1200" dirty="0"/>
              <a:t>: Launches from this site tend to have </a:t>
            </a:r>
            <a:r>
              <a:rPr lang="en-US" sz="1200" b="1" dirty="0"/>
              <a:t>lower payload masses</a:t>
            </a:r>
            <a:r>
              <a:rPr lang="en-US" sz="1200" dirty="0"/>
              <a:t> compared to others. The majority of launches here have been successful, with only a few failures for small payloads.</a:t>
            </a:r>
          </a:p>
          <a:p>
            <a:r>
              <a:rPr lang="en-US" sz="1200" b="1" dirty="0"/>
              <a:t>KSC LC 39A</a:t>
            </a:r>
            <a:r>
              <a:rPr lang="en-US" sz="1200" dirty="0"/>
              <a:t>:This site has a </a:t>
            </a:r>
            <a:r>
              <a:rPr lang="en-US" sz="1200" b="1" dirty="0"/>
              <a:t>diverse payload range</a:t>
            </a:r>
            <a:r>
              <a:rPr lang="en-US" sz="1200" dirty="0"/>
              <a:t>, including many heavier </a:t>
            </a:r>
            <a:r>
              <a:rPr lang="en-US" sz="1200" dirty="0" err="1"/>
              <a:t>payloads.The</a:t>
            </a:r>
            <a:r>
              <a:rPr lang="en-US" sz="1200" dirty="0"/>
              <a:t> successful launches are distributed across the payload spectrum, although failures occur at the lower and mid-range payload masses.</a:t>
            </a:r>
          </a:p>
          <a:p>
            <a:r>
              <a:rPr lang="en-US" sz="1200" b="1" dirty="0"/>
              <a:t>Payload Mass Influence</a:t>
            </a:r>
            <a:r>
              <a:rPr lang="en-US" sz="1200" dirty="0"/>
              <a:t>: There is </a:t>
            </a:r>
            <a:r>
              <a:rPr lang="en-US" sz="1200" b="1" dirty="0"/>
              <a:t>no clear linear relationship</a:t>
            </a:r>
            <a:r>
              <a:rPr lang="en-US" sz="1200" dirty="0"/>
              <a:t> between payload mass and success rate at any specific launch site. Both successful and failed launches occur across a range of payload masses, suggesting that other factors (like launch conditions or orbit types) may also play a role in determining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with blue and orange dots&#10;&#10;Description automatically generated">
            <a:extLst>
              <a:ext uri="{FF2B5EF4-FFF2-40B4-BE49-F238E27FC236}">
                <a16:creationId xmlns:a16="http://schemas.microsoft.com/office/drawing/2014/main" id="{01008200-EABC-2132-42D2-DE4815DABB80}"/>
              </a:ext>
            </a:extLst>
          </p:cNvPr>
          <p:cNvPicPr>
            <a:picLocks noChangeAspect="1"/>
          </p:cNvPicPr>
          <p:nvPr/>
        </p:nvPicPr>
        <p:blipFill>
          <a:blip r:embed="rId4"/>
          <a:stretch>
            <a:fillRect/>
          </a:stretch>
        </p:blipFill>
        <p:spPr>
          <a:xfrm>
            <a:off x="6268825" y="1989056"/>
            <a:ext cx="5097700" cy="33936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5325989" cy="3811588"/>
          </a:xfrm>
          <a:prstGeom prst="rect">
            <a:avLst/>
          </a:prstGeom>
        </p:spPr>
        <p:txBody>
          <a:bodyPr>
            <a:noAutofit/>
          </a:bodyPr>
          <a:lstStyle/>
          <a:p>
            <a:pPr marL="0" indent="0">
              <a:buNone/>
            </a:pPr>
            <a:r>
              <a:rPr lang="en-US" sz="1200" dirty="0"/>
              <a:t>This bar chart shows the </a:t>
            </a:r>
            <a:r>
              <a:rPr lang="en-US" sz="1200" b="1" dirty="0"/>
              <a:t>success rate</a:t>
            </a:r>
            <a:r>
              <a:rPr lang="en-US" sz="1200" dirty="0"/>
              <a:t> for different orbit types that SpaceX has launched rockets into. Each bar represents a specific orbit type (e.g., LEO, GTO, SSO), and the height of the bar reflects the percentage of successful landings for that orbit type.</a:t>
            </a:r>
          </a:p>
          <a:p>
            <a:pPr>
              <a:buFont typeface="Arial" panose="020B0604020202020204" pitchFamily="34" charset="0"/>
              <a:buChar char="•"/>
            </a:pPr>
            <a:r>
              <a:rPr lang="en-US" sz="1200" b="1" dirty="0"/>
              <a:t>X-axis</a:t>
            </a:r>
            <a:r>
              <a:rPr lang="en-US" sz="1200" dirty="0"/>
              <a:t>: Orbit Type (e.g., LEO, GTO, SSO)</a:t>
            </a:r>
          </a:p>
          <a:p>
            <a:pPr>
              <a:buFont typeface="Arial" panose="020B0604020202020204" pitchFamily="34" charset="0"/>
              <a:buChar char="•"/>
            </a:pPr>
            <a:r>
              <a:rPr lang="en-US" sz="1200" b="1" dirty="0"/>
              <a:t>Y-axis</a:t>
            </a:r>
            <a:r>
              <a:rPr lang="en-US" sz="1200" dirty="0"/>
              <a:t>: Success Rate (percentage of successful landings)</a:t>
            </a:r>
          </a:p>
          <a:p>
            <a:pPr marL="0" indent="0">
              <a:buNone/>
            </a:pPr>
            <a:r>
              <a:rPr lang="en-US" sz="1200" b="1" dirty="0"/>
              <a:t>Key Insights:</a:t>
            </a:r>
          </a:p>
          <a:p>
            <a:r>
              <a:rPr lang="en-US" sz="1200" b="1" dirty="0"/>
              <a:t>ES-L1</a:t>
            </a:r>
            <a:r>
              <a:rPr lang="en-US" sz="1200" dirty="0"/>
              <a:t>, </a:t>
            </a:r>
            <a:r>
              <a:rPr lang="en-US" sz="1200" b="1" dirty="0"/>
              <a:t>GEO</a:t>
            </a:r>
            <a:r>
              <a:rPr lang="en-US" sz="1200" dirty="0"/>
              <a:t>, </a:t>
            </a:r>
            <a:r>
              <a:rPr lang="en-US" sz="1200" b="1" dirty="0"/>
              <a:t>HEO</a:t>
            </a:r>
            <a:r>
              <a:rPr lang="en-US" sz="1200" dirty="0"/>
              <a:t>, and </a:t>
            </a:r>
            <a:r>
              <a:rPr lang="en-US" sz="1200" b="1" dirty="0"/>
              <a:t>SSO</a:t>
            </a:r>
            <a:r>
              <a:rPr lang="en-US" sz="1200" dirty="0"/>
              <a:t> orbits all share the highest success rate, suggesting that launches to these orbits have been highly reliable.</a:t>
            </a:r>
          </a:p>
          <a:p>
            <a:r>
              <a:rPr lang="en-US" sz="1200" b="1" dirty="0"/>
              <a:t>LEO</a:t>
            </a:r>
            <a:r>
              <a:rPr lang="en-US" sz="1200" dirty="0"/>
              <a:t>, </a:t>
            </a:r>
            <a:r>
              <a:rPr lang="en-US" sz="1200" b="1" dirty="0"/>
              <a:t>VLEO</a:t>
            </a:r>
            <a:r>
              <a:rPr lang="en-US" sz="1200" dirty="0"/>
              <a:t>, and </a:t>
            </a:r>
            <a:r>
              <a:rPr lang="en-US" sz="1200" b="1" dirty="0"/>
              <a:t>PO</a:t>
            </a:r>
            <a:r>
              <a:rPr lang="en-US" sz="1200" dirty="0"/>
              <a:t> show strong success rates as well, though they are slightly lower compared to the perfect success rate of the top group.</a:t>
            </a:r>
          </a:p>
          <a:p>
            <a:r>
              <a:rPr lang="en-US" sz="1200" b="1" dirty="0"/>
              <a:t>GTO</a:t>
            </a:r>
            <a:r>
              <a:rPr lang="en-US" sz="1200" dirty="0"/>
              <a:t> has the lowest success rate, indicating that launches to this orbit are the most challenging and prone to failure.</a:t>
            </a: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a:extLst>
              <a:ext uri="{FF2B5EF4-FFF2-40B4-BE49-F238E27FC236}">
                <a16:creationId xmlns:a16="http://schemas.microsoft.com/office/drawing/2014/main" id="{5DD9B755-CFE6-E580-21C8-E1B991285CE9}"/>
              </a:ext>
            </a:extLst>
          </p:cNvPr>
          <p:cNvPicPr>
            <a:picLocks noChangeAspect="1"/>
          </p:cNvPicPr>
          <p:nvPr/>
        </p:nvPicPr>
        <p:blipFill>
          <a:blip r:embed="rId3"/>
          <a:stretch>
            <a:fillRect/>
          </a:stretch>
        </p:blipFill>
        <p:spPr>
          <a:xfrm>
            <a:off x="6413369" y="1884172"/>
            <a:ext cx="5008620" cy="334492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88964"/>
            <a:ext cx="4876646" cy="4730386"/>
          </a:xfrm>
          <a:prstGeom prst="rect">
            <a:avLst/>
          </a:prstGeom>
        </p:spPr>
        <p:txBody>
          <a:bodyPr>
            <a:noAutofit/>
          </a:bodyPr>
          <a:lstStyle/>
          <a:p>
            <a:pPr marL="0" indent="0">
              <a:buNone/>
            </a:pPr>
            <a:r>
              <a:rPr lang="en-US" sz="1200" dirty="0"/>
              <a:t>This scatter plot illustrates the </a:t>
            </a:r>
            <a:r>
              <a:rPr lang="en-US" sz="1200" b="1" dirty="0"/>
              <a:t>relationship between Flight Number and Orbit type</a:t>
            </a:r>
            <a:r>
              <a:rPr lang="en-US" sz="1200" dirty="0"/>
              <a:t> with the class of the flight indicated by color:</a:t>
            </a:r>
          </a:p>
          <a:p>
            <a:pPr>
              <a:buFont typeface="Arial" panose="020B0604020202020204" pitchFamily="34" charset="0"/>
              <a:buChar char="•"/>
            </a:pPr>
            <a:r>
              <a:rPr lang="en-US" sz="1200" b="1" dirty="0"/>
              <a:t>Blue (Class 0)</a:t>
            </a:r>
            <a:r>
              <a:rPr lang="en-US" sz="1200" dirty="0"/>
              <a:t>: Unsuccessful landings.</a:t>
            </a:r>
          </a:p>
          <a:p>
            <a:pPr>
              <a:buFont typeface="Arial" panose="020B0604020202020204" pitchFamily="34" charset="0"/>
              <a:buChar char="•"/>
            </a:pPr>
            <a:r>
              <a:rPr lang="en-US" sz="1200" b="1" dirty="0"/>
              <a:t>Orange (Class 1)</a:t>
            </a:r>
            <a:r>
              <a:rPr lang="en-US" sz="1200" dirty="0"/>
              <a:t>: Successful landings. The X-axis represents the flight number, and the Y-axis categorizes different orbit types, such as LEO, ISS, and GTO.</a:t>
            </a:r>
          </a:p>
          <a:p>
            <a:pPr marL="0" indent="0">
              <a:buNone/>
            </a:pPr>
            <a:r>
              <a:rPr lang="en-US" sz="1200" b="1" dirty="0"/>
              <a:t>Key Insights:</a:t>
            </a:r>
          </a:p>
          <a:p>
            <a:r>
              <a:rPr lang="en-US" sz="1200" b="1" dirty="0"/>
              <a:t>LEO (Low Earth Orbit)</a:t>
            </a:r>
            <a:r>
              <a:rPr lang="en-US" sz="1200" dirty="0"/>
              <a:t>: There is a </a:t>
            </a:r>
            <a:r>
              <a:rPr lang="en-US" sz="1200" b="1" dirty="0"/>
              <a:t>clear pattern of improvement</a:t>
            </a:r>
            <a:r>
              <a:rPr lang="en-US" sz="1200" dirty="0"/>
              <a:t> in landing success with increasing flight numbers, indicating that as more launches to LEO were made, SpaceX was able to improve the success rate.</a:t>
            </a:r>
          </a:p>
          <a:p>
            <a:r>
              <a:rPr lang="en-US" sz="1200" b="1" dirty="0"/>
              <a:t>GTO (Geostationary Transfer Orbit): </a:t>
            </a:r>
            <a:r>
              <a:rPr lang="en-US" sz="1200" dirty="0"/>
              <a:t>The success rate remains </a:t>
            </a:r>
            <a:r>
              <a:rPr lang="en-US" sz="1200" b="1" dirty="0"/>
              <a:t>mixed across flight numbers</a:t>
            </a:r>
            <a:r>
              <a:rPr lang="en-US" sz="1200" dirty="0"/>
              <a:t>, indicating that flight number does not significantly affect success for this orbit. Many flights in GTO were unsuccessful.</a:t>
            </a:r>
          </a:p>
          <a:p>
            <a:r>
              <a:rPr lang="en-US" sz="1200" b="1" dirty="0"/>
              <a:t>VLEO and ISS</a:t>
            </a:r>
            <a:r>
              <a:rPr lang="en-US" sz="1200" dirty="0"/>
              <a:t>: These orbits show an </a:t>
            </a:r>
            <a:r>
              <a:rPr lang="en-US" sz="1200" b="1" dirty="0"/>
              <a:t>increasing success rate</a:t>
            </a:r>
            <a:r>
              <a:rPr lang="en-US" sz="1200" dirty="0"/>
              <a:t> with higher flight numbers, with more successful landings in later flights. This suggests that operational experience positively impacted these orbits' outcomes.</a:t>
            </a:r>
          </a:p>
          <a:p>
            <a:r>
              <a:rPr lang="en-US" sz="1200" b="1" dirty="0"/>
              <a:t>Other Orbits</a:t>
            </a:r>
            <a:r>
              <a:rPr lang="en-US" sz="1200" dirty="0"/>
              <a:t>: Some orbits like ES-L1, SSO, and GEO have a </a:t>
            </a:r>
            <a:r>
              <a:rPr lang="en-US" sz="1200" b="1" dirty="0"/>
              <a:t>limited number of flights</a:t>
            </a:r>
            <a:r>
              <a:rPr lang="en-US" sz="1200" dirty="0"/>
              <a:t>, so trends are less clear, but there are signs of improvement with more flights for certain orbits like SSO.</a:t>
            </a:r>
          </a:p>
          <a:p>
            <a:pPr marL="0" indent="0">
              <a:buNone/>
            </a:pPr>
            <a:endParaRPr lang="en-US" sz="120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 name="Picture 9" descr="A graph with numbers and dots&#10;&#10;Description automatically generated with medium confidence">
            <a:extLst>
              <a:ext uri="{FF2B5EF4-FFF2-40B4-BE49-F238E27FC236}">
                <a16:creationId xmlns:a16="http://schemas.microsoft.com/office/drawing/2014/main" id="{44F70C09-1D91-74DE-6B5F-CC8835ADD8A0}"/>
              </a:ext>
            </a:extLst>
          </p:cNvPr>
          <p:cNvPicPr>
            <a:picLocks noChangeAspect="1"/>
          </p:cNvPicPr>
          <p:nvPr/>
        </p:nvPicPr>
        <p:blipFill>
          <a:blip r:embed="rId3"/>
          <a:stretch>
            <a:fillRect/>
          </a:stretch>
        </p:blipFill>
        <p:spPr>
          <a:xfrm>
            <a:off x="5778630" y="2155575"/>
            <a:ext cx="5679341" cy="30056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941923"/>
            <a:ext cx="4969187" cy="4485287"/>
          </a:xfrm>
          <a:prstGeom prst="rect">
            <a:avLst/>
          </a:prstGeom>
        </p:spPr>
        <p:txBody>
          <a:bodyPr>
            <a:noAutofit/>
          </a:bodyPr>
          <a:lstStyle/>
          <a:p>
            <a:pPr marL="0" indent="0">
              <a:buNone/>
            </a:pPr>
            <a:r>
              <a:rPr lang="en-US" sz="1200" dirty="0"/>
              <a:t>In this scatter plot, the relationship between </a:t>
            </a:r>
            <a:r>
              <a:rPr lang="en-US" sz="1200" b="1" dirty="0"/>
              <a:t>Payload Mass and Orbit type</a:t>
            </a:r>
            <a:r>
              <a:rPr lang="en-US" sz="1200" dirty="0"/>
              <a:t> is examined, specifically focusing on the success (Class) of each launch.</a:t>
            </a:r>
          </a:p>
          <a:p>
            <a:pPr>
              <a:buFont typeface="Arial" panose="020B0604020202020204" pitchFamily="34" charset="0"/>
              <a:buChar char="•"/>
            </a:pPr>
            <a:r>
              <a:rPr lang="en-US" sz="1200" b="1" dirty="0"/>
              <a:t>X-axis</a:t>
            </a:r>
            <a:r>
              <a:rPr lang="en-US" sz="1200" dirty="0"/>
              <a:t>: Payload Mass (kg)</a:t>
            </a:r>
          </a:p>
          <a:p>
            <a:pPr>
              <a:buFont typeface="Arial" panose="020B0604020202020204" pitchFamily="34" charset="0"/>
              <a:buChar char="•"/>
            </a:pPr>
            <a:r>
              <a:rPr lang="en-US" sz="1200" b="1" dirty="0"/>
              <a:t>Y-axis</a:t>
            </a:r>
            <a:r>
              <a:rPr lang="en-US" sz="1200" dirty="0"/>
              <a:t>: Orbit Type</a:t>
            </a:r>
          </a:p>
          <a:p>
            <a:pPr>
              <a:buFont typeface="Arial" panose="020B0604020202020204" pitchFamily="34" charset="0"/>
              <a:buChar char="•"/>
            </a:pPr>
            <a:r>
              <a:rPr lang="en-US" sz="1200" b="1" dirty="0"/>
              <a:t>Class 1 (Orange)</a:t>
            </a:r>
            <a:r>
              <a:rPr lang="en-US" sz="1200" dirty="0"/>
              <a:t>: Successful landings</a:t>
            </a:r>
          </a:p>
          <a:p>
            <a:pPr>
              <a:buFont typeface="Arial" panose="020B0604020202020204" pitchFamily="34" charset="0"/>
              <a:buChar char="•"/>
            </a:pPr>
            <a:r>
              <a:rPr lang="en-US" sz="1200" b="1" dirty="0"/>
              <a:t>Class 0 (Blue)</a:t>
            </a:r>
            <a:r>
              <a:rPr lang="en-US" sz="1200" dirty="0"/>
              <a:t>: Unsuccessful landings</a:t>
            </a:r>
          </a:p>
          <a:p>
            <a:pPr marL="0" indent="0">
              <a:buNone/>
            </a:pPr>
            <a:r>
              <a:rPr lang="en-US" sz="1200" b="1" dirty="0"/>
              <a:t>Key Insights:</a:t>
            </a:r>
          </a:p>
          <a:p>
            <a:r>
              <a:rPr lang="en-US" sz="1200" b="1" dirty="0"/>
              <a:t>Polar, LEO, and ISS Orbits</a:t>
            </a:r>
            <a:r>
              <a:rPr lang="en-US" sz="1200" dirty="0"/>
              <a:t>: Heavier payloads in these orbits (Payload Mass &gt; 10,000 kg) have a relatively higher rate of successful landings. The orange dots representing successful missions dominate these orbits, indicating a positive trend for handling larger payloads.</a:t>
            </a:r>
          </a:p>
          <a:p>
            <a:r>
              <a:rPr lang="en-US" sz="1200" b="1" dirty="0"/>
              <a:t>GTO Orbit</a:t>
            </a:r>
            <a:r>
              <a:rPr lang="en-US" sz="1200" dirty="0"/>
              <a:t>: The results in GTO (Geostationary Transfer Orbit) show both successful and unsuccessful landings with a wide range of payload masses. This suggests </a:t>
            </a:r>
            <a:r>
              <a:rPr lang="en-US" sz="1200" b="1" dirty="0"/>
              <a:t>greater variability</a:t>
            </a:r>
            <a:r>
              <a:rPr lang="en-US" sz="1200" dirty="0"/>
              <a:t> in landing outcomes, making it harder to clearly distinguish whether heavier payloads affect success in GTO.</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numbers and dots&#10;&#10;Description automatically generated with medium confidence">
            <a:extLst>
              <a:ext uri="{FF2B5EF4-FFF2-40B4-BE49-F238E27FC236}">
                <a16:creationId xmlns:a16="http://schemas.microsoft.com/office/drawing/2014/main" id="{7205CACE-94E3-3706-C7B1-66EE2B31EB3B}"/>
              </a:ext>
            </a:extLst>
          </p:cNvPr>
          <p:cNvPicPr>
            <a:picLocks noChangeAspect="1"/>
          </p:cNvPicPr>
          <p:nvPr/>
        </p:nvPicPr>
        <p:blipFill>
          <a:blip r:embed="rId3"/>
          <a:stretch>
            <a:fillRect/>
          </a:stretch>
        </p:blipFill>
        <p:spPr>
          <a:xfrm>
            <a:off x="5806910" y="1941923"/>
            <a:ext cx="5651061" cy="335684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51286"/>
            <a:ext cx="5134311" cy="3811588"/>
          </a:xfrm>
          <a:prstGeom prst="rect">
            <a:avLst/>
          </a:prstGeom>
        </p:spPr>
        <p:txBody>
          <a:bodyPr>
            <a:normAutofit/>
          </a:bodyPr>
          <a:lstStyle/>
          <a:p>
            <a:pPr marL="0" indent="0">
              <a:buNone/>
            </a:pPr>
            <a:r>
              <a:rPr lang="en-US" sz="1600" dirty="0"/>
              <a:t>This line chart depicts the yearly trend of the average </a:t>
            </a:r>
            <a:r>
              <a:rPr lang="en-US" sz="1600" b="1" dirty="0"/>
              <a:t>launch success rate</a:t>
            </a:r>
            <a:r>
              <a:rPr lang="en-US" sz="1600" dirty="0"/>
              <a:t> for SpaceX from 2010 to 2020.</a:t>
            </a:r>
          </a:p>
          <a:p>
            <a:pPr>
              <a:buFont typeface="Arial" panose="020B0604020202020204" pitchFamily="34" charset="0"/>
              <a:buChar char="•"/>
            </a:pPr>
            <a:r>
              <a:rPr lang="en-US" sz="1600" b="1" dirty="0"/>
              <a:t>X-axis</a:t>
            </a:r>
            <a:r>
              <a:rPr lang="en-US" sz="1600" dirty="0"/>
              <a:t>: Year (2010-2020)</a:t>
            </a:r>
          </a:p>
          <a:p>
            <a:pPr>
              <a:buFont typeface="Arial" panose="020B0604020202020204" pitchFamily="34" charset="0"/>
              <a:buChar char="•"/>
            </a:pPr>
            <a:r>
              <a:rPr lang="en-US" sz="1600" b="1" dirty="0"/>
              <a:t>Y-axis</a:t>
            </a:r>
            <a:r>
              <a:rPr lang="en-US" sz="1600" dirty="0"/>
              <a:t>: Average Success Rate (ranging from 0.0 to 1.0)</a:t>
            </a:r>
          </a:p>
          <a:p>
            <a:pPr marL="0" indent="0">
              <a:buNone/>
            </a:pPr>
            <a:r>
              <a:rPr lang="en-US" sz="1600" b="1" dirty="0"/>
              <a:t>Key Insight:</a:t>
            </a:r>
          </a:p>
          <a:p>
            <a:pPr>
              <a:buFont typeface="Arial" panose="020B0604020202020204" pitchFamily="34" charset="0"/>
              <a:buChar char="•"/>
            </a:pPr>
            <a:r>
              <a:rPr lang="en-US" sz="1600" dirty="0"/>
              <a:t>From </a:t>
            </a:r>
            <a:r>
              <a:rPr lang="en-US" sz="1600" b="1" dirty="0"/>
              <a:t>2013 onwards</a:t>
            </a:r>
            <a:r>
              <a:rPr lang="en-US" sz="1600" dirty="0"/>
              <a:t>, the success rate began to climb steadily.</a:t>
            </a:r>
          </a:p>
          <a:p>
            <a:pPr>
              <a:buFont typeface="Arial" panose="020B0604020202020204" pitchFamily="34" charset="0"/>
              <a:buChar char="•"/>
            </a:pPr>
            <a:r>
              <a:rPr lang="en-US" sz="1600" dirty="0"/>
              <a:t>By </a:t>
            </a:r>
            <a:r>
              <a:rPr lang="en-US" sz="1600" b="1" dirty="0"/>
              <a:t>2015</a:t>
            </a:r>
            <a:r>
              <a:rPr lang="en-US" sz="1600" dirty="0"/>
              <a:t>, the success rate saw a significant jump, with each subsequent year showing consistent improvement.</a:t>
            </a:r>
          </a:p>
          <a:p>
            <a:pPr>
              <a:buFont typeface="Arial" panose="020B0604020202020204" pitchFamily="34" charset="0"/>
              <a:buChar char="•"/>
            </a:pPr>
            <a:r>
              <a:rPr lang="en-US" sz="1600" dirty="0"/>
              <a:t>The peak success rate occurred in </a:t>
            </a:r>
            <a:r>
              <a:rPr lang="en-US" sz="1600" b="1" dirty="0"/>
              <a:t>2019</a:t>
            </a:r>
            <a:r>
              <a:rPr lang="en-US" sz="1600" dirty="0"/>
              <a:t>, reaching close to </a:t>
            </a:r>
            <a:r>
              <a:rPr lang="en-US" sz="1600" b="1" dirty="0"/>
              <a:t>90%</a:t>
            </a:r>
            <a:r>
              <a:rPr lang="en-US" sz="1600" dirty="0"/>
              <a:t>, before a slight dip in </a:t>
            </a:r>
            <a:r>
              <a:rPr lang="en-US" sz="1600" b="1" dirty="0"/>
              <a:t>2020</a:t>
            </a:r>
            <a:r>
              <a:rPr lang="en-US" sz="1600" dirty="0"/>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A7FE97CC-EB9E-0A24-19BC-816234DC5847}"/>
              </a:ext>
            </a:extLst>
          </p:cNvPr>
          <p:cNvPicPr>
            <a:picLocks noChangeAspect="1"/>
          </p:cNvPicPr>
          <p:nvPr/>
        </p:nvPicPr>
        <p:blipFill>
          <a:blip r:embed="rId3"/>
          <a:stretch>
            <a:fillRect/>
          </a:stretch>
        </p:blipFill>
        <p:spPr>
          <a:xfrm>
            <a:off x="6287678" y="1851286"/>
            <a:ext cx="5134311" cy="359740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8509"/>
            <a:ext cx="10515599" cy="1121570"/>
          </a:xfrm>
          <a:prstGeom prst="rect">
            <a:avLst/>
          </a:prstGeom>
        </p:spPr>
        <p:txBody>
          <a:bodyPr>
            <a:normAutofit/>
          </a:bodyPr>
          <a:lstStyle/>
          <a:p>
            <a:pPr marL="0" indent="0">
              <a:lnSpc>
                <a:spcPct val="100000"/>
              </a:lnSpc>
              <a:spcBef>
                <a:spcPts val="1400"/>
              </a:spcBef>
              <a:buNone/>
            </a:pPr>
            <a:r>
              <a:rPr lang="en-US" sz="1200" dirty="0"/>
              <a:t>The query retrieves the </a:t>
            </a:r>
            <a:r>
              <a:rPr lang="en-US" sz="1200" b="1" dirty="0"/>
              <a:t>unique names</a:t>
            </a:r>
            <a:r>
              <a:rPr lang="en-US" sz="1200" dirty="0"/>
              <a:t> of all </a:t>
            </a:r>
            <a:r>
              <a:rPr lang="en-US" sz="1200" b="1" dirty="0"/>
              <a:t>launch sites</a:t>
            </a:r>
            <a:r>
              <a:rPr lang="en-US" sz="1200" dirty="0"/>
              <a:t> where SpaceX launches occurred. There are three distinct launch sites in the dataset: </a:t>
            </a:r>
            <a:r>
              <a:rPr lang="en-US" sz="1200" b="1" dirty="0"/>
              <a:t>CCAFS SLC 40</a:t>
            </a:r>
            <a:r>
              <a:rPr lang="en-US" sz="1200" dirty="0"/>
              <a:t> (Cape Canaveral), </a:t>
            </a:r>
            <a:r>
              <a:rPr lang="en-US" sz="1200" b="1" dirty="0"/>
              <a:t>VAFB SLC 4E</a:t>
            </a:r>
            <a:r>
              <a:rPr lang="en-US" sz="1200" dirty="0"/>
              <a:t> (Vandenberg Air Force Base), and </a:t>
            </a:r>
            <a:r>
              <a:rPr lang="en-US" sz="1200" b="1" dirty="0"/>
              <a:t>KSC LC 39A</a:t>
            </a:r>
            <a:r>
              <a:rPr lang="en-US" sz="1200" dirty="0"/>
              <a:t> (Kennedy Space Center). Each site represents a different geographic location used for launching SpaceX rockets.</a:t>
            </a:r>
            <a:endParaRPr lang="en-US" sz="1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CA45ABAF-D391-2E55-48F4-AFC46DC4B5D8}"/>
              </a:ext>
            </a:extLst>
          </p:cNvPr>
          <p:cNvPicPr>
            <a:picLocks noChangeAspect="1"/>
          </p:cNvPicPr>
          <p:nvPr/>
        </p:nvPicPr>
        <p:blipFill>
          <a:blip r:embed="rId3"/>
          <a:stretch>
            <a:fillRect/>
          </a:stretch>
        </p:blipFill>
        <p:spPr>
          <a:xfrm>
            <a:off x="845270" y="2675381"/>
            <a:ext cx="5065182" cy="327763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686"/>
            <a:ext cx="10651980" cy="1143819"/>
          </a:xfrm>
          <a:prstGeom prst="rect">
            <a:avLst/>
          </a:prstGeom>
        </p:spPr>
        <p:txBody>
          <a:bodyPr>
            <a:normAutofit/>
          </a:bodyPr>
          <a:lstStyle/>
          <a:p>
            <a:pPr marL="0" indent="0">
              <a:lnSpc>
                <a:spcPct val="100000"/>
              </a:lnSpc>
              <a:spcBef>
                <a:spcPts val="1400"/>
              </a:spcBef>
              <a:buNone/>
            </a:pPr>
            <a:r>
              <a:rPr lang="en-US" sz="1200" dirty="0"/>
              <a:t>The query selects the </a:t>
            </a:r>
            <a:r>
              <a:rPr lang="en-US" sz="1200" b="1" dirty="0"/>
              <a:t>first 5 records</a:t>
            </a:r>
            <a:r>
              <a:rPr lang="en-US" sz="1200" dirty="0"/>
              <a:t> where the </a:t>
            </a:r>
            <a:r>
              <a:rPr lang="en-US" sz="1200" b="1" dirty="0"/>
              <a:t>launch site name</a:t>
            </a:r>
            <a:r>
              <a:rPr lang="en-US" sz="1200" dirty="0"/>
              <a:t> begins with 'CCA', which corresponds to </a:t>
            </a:r>
            <a:r>
              <a:rPr lang="en-US" sz="1200" b="1" dirty="0"/>
              <a:t>CCAFS SLC 40</a:t>
            </a:r>
            <a:r>
              <a:rPr lang="en-US" sz="1200" dirty="0"/>
              <a:t> (Cape Canaveral). This site is one of the primary launch sites for SpaceX, and the records show different missions, payloads, and their success or failure outcomes. The LIKE 'CCA%' condition ensures only launch sites that start with 'CCA' are retrieved.</a:t>
            </a:r>
            <a:endParaRPr lang="en-US" sz="1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95F138AA-2CAC-83EC-C220-F257F246DE66}"/>
              </a:ext>
            </a:extLst>
          </p:cNvPr>
          <p:cNvPicPr>
            <a:picLocks noChangeAspect="1"/>
          </p:cNvPicPr>
          <p:nvPr/>
        </p:nvPicPr>
        <p:blipFill>
          <a:blip r:embed="rId3"/>
          <a:stretch>
            <a:fillRect/>
          </a:stretch>
        </p:blipFill>
        <p:spPr>
          <a:xfrm>
            <a:off x="770010" y="2460396"/>
            <a:ext cx="7772400" cy="408418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823307"/>
          </a:xfrm>
          <a:prstGeom prst="rect">
            <a:avLst/>
          </a:prstGeom>
        </p:spPr>
        <p:txBody>
          <a:bodyPr>
            <a:normAutofit/>
          </a:bodyPr>
          <a:lstStyle/>
          <a:p>
            <a:pPr marL="0" indent="0">
              <a:lnSpc>
                <a:spcPct val="100000"/>
              </a:lnSpc>
              <a:spcBef>
                <a:spcPts val="1400"/>
              </a:spcBef>
              <a:buNone/>
            </a:pPr>
            <a:r>
              <a:rPr lang="en-US" sz="1400" dirty="0"/>
              <a:t>The query calculates the </a:t>
            </a:r>
            <a:r>
              <a:rPr lang="en-US" sz="1400" b="1" dirty="0"/>
              <a:t>total payload mass</a:t>
            </a:r>
            <a:r>
              <a:rPr lang="en-US" sz="1400" dirty="0"/>
              <a:t> carried by boosters that were launched by </a:t>
            </a:r>
            <a:r>
              <a:rPr lang="en-US" sz="1400" b="1" dirty="0"/>
              <a:t>NASA</a:t>
            </a:r>
            <a:r>
              <a:rPr lang="en-US" sz="1400" dirty="0"/>
              <a:t>. The SUM(</a:t>
            </a:r>
            <a:r>
              <a:rPr lang="en-US" sz="1400" dirty="0" err="1"/>
              <a:t>PayloadMass</a:t>
            </a:r>
            <a:r>
              <a:rPr lang="en-US" sz="1400" dirty="0"/>
              <a:t>) function adds up the payloads for all NASA-related launches. In this case, the total payload is </a:t>
            </a:r>
            <a:r>
              <a:rPr lang="en-US" sz="1400" b="1" dirty="0"/>
              <a:t>48,213 kg</a:t>
            </a:r>
            <a:r>
              <a:rPr lang="en-US" sz="1400" dirty="0"/>
              <a:t> across all missions launched for NASA.</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CF48FD2A-722A-8110-F147-BCF353B80C48}"/>
              </a:ext>
            </a:extLst>
          </p:cNvPr>
          <p:cNvPicPr>
            <a:picLocks noChangeAspect="1"/>
          </p:cNvPicPr>
          <p:nvPr/>
        </p:nvPicPr>
        <p:blipFill>
          <a:blip r:embed="rId3"/>
          <a:stretch>
            <a:fillRect/>
          </a:stretch>
        </p:blipFill>
        <p:spPr>
          <a:xfrm>
            <a:off x="968979" y="3025992"/>
            <a:ext cx="5016500" cy="32004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986" y="1480008"/>
            <a:ext cx="10515600" cy="48393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t>Project Overview</a:t>
            </a:r>
            <a:r>
              <a:rPr lang="en-US" sz="1600" dirty="0"/>
              <a:t>: This capstone project focuses on predicting the successful landing of SpaceX's Falcon 9 first stage. Accurate prediction can significantly reduce launch costs and improve competition in the aerospace industry.</a:t>
            </a:r>
          </a:p>
          <a:p>
            <a:r>
              <a:rPr lang="en-US" sz="1600" b="1" dirty="0"/>
              <a:t>Summary of Methodologies</a:t>
            </a:r>
            <a:r>
              <a:rPr lang="en-US" sz="1600" dirty="0"/>
              <a:t>:</a:t>
            </a:r>
          </a:p>
          <a:p>
            <a:pPr lvl="1">
              <a:buFont typeface="Arial" panose="020B0604020202020204" pitchFamily="34" charset="0"/>
              <a:buChar char="•"/>
            </a:pPr>
            <a:r>
              <a:rPr lang="en-US" sz="1600" b="1" dirty="0"/>
              <a:t>Data Collection</a:t>
            </a:r>
            <a:r>
              <a:rPr lang="en-US" sz="1600" dirty="0"/>
              <a:t>: Historical launch data was collected from the SpaceX API and web scraping Wikipedia.</a:t>
            </a:r>
          </a:p>
          <a:p>
            <a:pPr lvl="1">
              <a:buFont typeface="Arial" panose="020B0604020202020204" pitchFamily="34" charset="0"/>
              <a:buChar char="•"/>
            </a:pPr>
            <a:r>
              <a:rPr lang="en-US" sz="1600" b="1" dirty="0"/>
              <a:t>Data Wrangling</a:t>
            </a:r>
            <a:r>
              <a:rPr lang="en-US" sz="1600" dirty="0"/>
              <a:t>: The data was cleaned, and missing values were handled to ensure consistency.</a:t>
            </a:r>
          </a:p>
          <a:p>
            <a:pPr lvl="1">
              <a:buFont typeface="Arial" panose="020B0604020202020204" pitchFamily="34" charset="0"/>
              <a:buChar char="•"/>
            </a:pPr>
            <a:r>
              <a:rPr lang="en-US" sz="1600" b="1" dirty="0"/>
              <a:t>Exploratory Data Analysis (EDA)</a:t>
            </a:r>
            <a:r>
              <a:rPr lang="en-US" sz="1600" dirty="0"/>
              <a:t>: Various visualizations were created to explore relationships between key features such as payload mass, orbit type, and landing success.</a:t>
            </a:r>
          </a:p>
          <a:p>
            <a:pPr lvl="1">
              <a:buFont typeface="Arial" panose="020B0604020202020204" pitchFamily="34" charset="0"/>
              <a:buChar char="•"/>
            </a:pPr>
            <a:r>
              <a:rPr lang="en-US" sz="1600" b="1" dirty="0"/>
              <a:t>Predictive Modeling</a:t>
            </a:r>
            <a:r>
              <a:rPr lang="en-US" sz="1600" dirty="0"/>
              <a:t>: Machine learning models (Logistic Regression, SVM, Decision Tree) were trained and fine-tuned using </a:t>
            </a:r>
            <a:r>
              <a:rPr lang="en-US" sz="1600" dirty="0" err="1"/>
              <a:t>GridSearchCV</a:t>
            </a:r>
            <a:r>
              <a:rPr lang="en-US" sz="1600" dirty="0"/>
              <a:t> to find the best parameters for predicting landing success.</a:t>
            </a:r>
          </a:p>
          <a:p>
            <a:r>
              <a:rPr lang="en-US" sz="1600" b="1" dirty="0"/>
              <a:t>Summary of Results</a:t>
            </a:r>
            <a:r>
              <a:rPr lang="en-US" sz="1600" dirty="0"/>
              <a:t>:</a:t>
            </a:r>
          </a:p>
          <a:p>
            <a:pPr lvl="1">
              <a:buFont typeface="Arial" panose="020B0604020202020204" pitchFamily="34" charset="0"/>
              <a:buChar char="•"/>
            </a:pPr>
            <a:r>
              <a:rPr lang="en-US" sz="1600" b="1" dirty="0"/>
              <a:t>EDA Results</a:t>
            </a:r>
            <a:r>
              <a:rPr lang="en-US" sz="1600" dirty="0"/>
              <a:t>: A clear relationship between payload mass and landing success was identified, with heavier payloads generally correlating to lower success rates. Orbit type also played a significant role, with certain orbits (LEO, ISS) showing higher success rates.</a:t>
            </a:r>
          </a:p>
          <a:p>
            <a:pPr lvl="1">
              <a:buFont typeface="Arial" panose="020B0604020202020204" pitchFamily="34" charset="0"/>
              <a:buChar char="•"/>
            </a:pPr>
            <a:r>
              <a:rPr lang="en-US" sz="1600" b="1" dirty="0"/>
              <a:t>Predictive Model Performance</a:t>
            </a:r>
            <a:r>
              <a:rPr lang="en-US" sz="1600" dirty="0"/>
              <a:t>: Logistic Regression emerged as the best-performing model with a test accuracy of </a:t>
            </a:r>
            <a:r>
              <a:rPr lang="en-US" sz="1600" b="1" dirty="0"/>
              <a:t>83.33%</a:t>
            </a:r>
            <a:r>
              <a:rPr lang="en-US" sz="1600" dirty="0"/>
              <a:t>. Other models, such as SVM and Decision Trees, performed similarly but slightly lower.</a:t>
            </a:r>
          </a:p>
          <a:p>
            <a:pPr lvl="1">
              <a:buFont typeface="Arial" panose="020B0604020202020204" pitchFamily="34" charset="0"/>
              <a:buChar char="•"/>
            </a:pPr>
            <a:r>
              <a:rPr lang="en-US" sz="1600" b="1" dirty="0"/>
              <a:t>Visualization Tools</a:t>
            </a:r>
            <a:r>
              <a:rPr lang="en-US" sz="1600" dirty="0"/>
              <a:t>: Folium maps and </a:t>
            </a:r>
            <a:r>
              <a:rPr lang="en-US" sz="1600" dirty="0" err="1"/>
              <a:t>Plotly</a:t>
            </a:r>
            <a:r>
              <a:rPr lang="en-US" sz="1600" dirty="0"/>
              <a:t> Dash were used to create interactive visualizations that helped reveal geographical and operational patterns in the data.</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5943"/>
            <a:ext cx="10515600" cy="992989"/>
          </a:xfrm>
          <a:prstGeom prst="rect">
            <a:avLst/>
          </a:prstGeom>
        </p:spPr>
        <p:txBody>
          <a:bodyPr>
            <a:normAutofit/>
          </a:bodyPr>
          <a:lstStyle/>
          <a:p>
            <a:pPr marL="0" indent="0">
              <a:lnSpc>
                <a:spcPct val="100000"/>
              </a:lnSpc>
              <a:spcBef>
                <a:spcPts val="1400"/>
              </a:spcBef>
              <a:buNone/>
            </a:pPr>
            <a:r>
              <a:rPr lang="en-US" sz="1400" dirty="0"/>
              <a:t>The query calculates the </a:t>
            </a:r>
            <a:r>
              <a:rPr lang="en-US" sz="1400" b="1" dirty="0"/>
              <a:t>average payload mass</a:t>
            </a:r>
            <a:r>
              <a:rPr lang="en-US" sz="1400" dirty="0"/>
              <a:t> carried by the </a:t>
            </a:r>
            <a:r>
              <a:rPr lang="en-US" sz="1400" b="1" dirty="0"/>
              <a:t>F9 v1.1</a:t>
            </a:r>
            <a:r>
              <a:rPr lang="en-US" sz="1400" dirty="0"/>
              <a:t> booster version. The AVG(</a:t>
            </a:r>
            <a:r>
              <a:rPr lang="en-US" sz="1400" dirty="0" err="1"/>
              <a:t>PayloadMass</a:t>
            </a:r>
            <a:r>
              <a:rPr lang="en-US" sz="1400" dirty="0"/>
              <a:t>) function computes the average of the payloads for all missions launched using the </a:t>
            </a:r>
            <a:r>
              <a:rPr lang="en-US" sz="1400" b="1" dirty="0"/>
              <a:t>F9 v1.1</a:t>
            </a:r>
            <a:r>
              <a:rPr lang="en-US" sz="1400" dirty="0"/>
              <a:t> booster. In this case, the average payload mass is </a:t>
            </a:r>
            <a:r>
              <a:rPr lang="en-US" sz="1400" b="1" dirty="0"/>
              <a:t>2,928.4 kg</a:t>
            </a:r>
            <a:r>
              <a:rPr lang="en-US" sz="1400" dirty="0"/>
              <a:t>.</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CDF05DC9-60C7-06D0-913D-49FE99F81117}"/>
              </a:ext>
            </a:extLst>
          </p:cNvPr>
          <p:cNvPicPr>
            <a:picLocks noChangeAspect="1"/>
          </p:cNvPicPr>
          <p:nvPr/>
        </p:nvPicPr>
        <p:blipFill>
          <a:blip r:embed="rId3"/>
          <a:stretch>
            <a:fillRect/>
          </a:stretch>
        </p:blipFill>
        <p:spPr>
          <a:xfrm>
            <a:off x="888935" y="2810092"/>
            <a:ext cx="5549900" cy="34163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08143" cy="983563"/>
          </a:xfrm>
          <a:prstGeom prst="rect">
            <a:avLst/>
          </a:prstGeom>
        </p:spPr>
        <p:txBody>
          <a:bodyPr lIns="91440" tIns="45720" rIns="91440" bIns="45720" anchor="t">
            <a:normAutofit/>
          </a:bodyPr>
          <a:lstStyle/>
          <a:p>
            <a:pPr marL="0" indent="0">
              <a:lnSpc>
                <a:spcPct val="100000"/>
              </a:lnSpc>
              <a:spcBef>
                <a:spcPts val="1400"/>
              </a:spcBef>
              <a:buNone/>
            </a:pPr>
            <a:r>
              <a:rPr lang="en-US" sz="1200" dirty="0"/>
              <a:t>The query finds the </a:t>
            </a:r>
            <a:r>
              <a:rPr lang="en-US" sz="1200" b="1" dirty="0"/>
              <a:t>earliest date</a:t>
            </a:r>
            <a:r>
              <a:rPr lang="en-US" sz="1200" dirty="0"/>
              <a:t> (using MIN(Date)) when a successful landing was achieved on a </a:t>
            </a:r>
            <a:r>
              <a:rPr lang="en-US" sz="1200" b="1" dirty="0"/>
              <a:t>ground pad</a:t>
            </a:r>
            <a:r>
              <a:rPr lang="en-US" sz="1200" dirty="0"/>
              <a:t>. The condition </a:t>
            </a:r>
            <a:r>
              <a:rPr lang="en-US" sz="1200" dirty="0" err="1"/>
              <a:t>Landing_Outcome</a:t>
            </a:r>
            <a:r>
              <a:rPr lang="en-US" sz="1200" dirty="0"/>
              <a:t> = 'Success' filters only the successful landings, and the condition </a:t>
            </a:r>
            <a:r>
              <a:rPr lang="en-US" sz="1200" dirty="0" err="1"/>
              <a:t>Landing_Pad</a:t>
            </a:r>
            <a:r>
              <a:rPr lang="en-US" sz="1200" dirty="0"/>
              <a:t> = 'Ground Pad' ensures that only landings on ground pads are considered. The result indicates that the </a:t>
            </a:r>
            <a:r>
              <a:rPr lang="en-US" sz="1200" b="1" dirty="0"/>
              <a:t>first successful landing on a ground pad</a:t>
            </a:r>
            <a:r>
              <a:rPr lang="en-US" sz="1200" dirty="0"/>
              <a:t> occurred on </a:t>
            </a:r>
            <a:r>
              <a:rPr lang="en-US" sz="1200" b="1" dirty="0"/>
              <a:t>December 22, 2015</a:t>
            </a:r>
            <a:r>
              <a:rPr lang="en-US" sz="1200" dirty="0"/>
              <a:t>.</a:t>
            </a:r>
            <a:endParaRPr lang="en-US" sz="1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 code&#10;&#10;Description automatically generated">
            <a:extLst>
              <a:ext uri="{FF2B5EF4-FFF2-40B4-BE49-F238E27FC236}">
                <a16:creationId xmlns:a16="http://schemas.microsoft.com/office/drawing/2014/main" id="{60F3DD3A-97CC-482F-E0A3-6062C7EA5A42}"/>
              </a:ext>
            </a:extLst>
          </p:cNvPr>
          <p:cNvPicPr>
            <a:picLocks noChangeAspect="1"/>
          </p:cNvPicPr>
          <p:nvPr/>
        </p:nvPicPr>
        <p:blipFill>
          <a:blip r:embed="rId3"/>
          <a:stretch>
            <a:fillRect/>
          </a:stretch>
        </p:blipFill>
        <p:spPr>
          <a:xfrm>
            <a:off x="876103" y="3013292"/>
            <a:ext cx="6819900" cy="32131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851587"/>
          </a:xfrm>
          <a:prstGeom prst="rect">
            <a:avLst/>
          </a:prstGeom>
        </p:spPr>
        <p:txBody>
          <a:bodyPr lIns="91440" tIns="45720" rIns="91440" bIns="45720" anchor="t">
            <a:normAutofit/>
          </a:bodyPr>
          <a:lstStyle/>
          <a:p>
            <a:pPr marL="0" indent="0">
              <a:lnSpc>
                <a:spcPct val="100000"/>
              </a:lnSpc>
              <a:spcBef>
                <a:spcPts val="1400"/>
              </a:spcBef>
              <a:buNone/>
            </a:pPr>
            <a:r>
              <a:rPr lang="en-US" sz="1600" dirty="0"/>
              <a:t>The query retrieves the </a:t>
            </a:r>
            <a:r>
              <a:rPr lang="en-US" sz="1600" b="1" dirty="0"/>
              <a:t>names of booster versions</a:t>
            </a:r>
            <a:r>
              <a:rPr lang="en-US" sz="1600" dirty="0"/>
              <a:t> that have successfully landed on a </a:t>
            </a:r>
            <a:r>
              <a:rPr lang="en-US" sz="1600" b="1" dirty="0"/>
              <a:t>drone ship</a:t>
            </a:r>
            <a:r>
              <a:rPr lang="en-US" sz="1600" dirty="0"/>
              <a:t> and had a </a:t>
            </a:r>
            <a:r>
              <a:rPr lang="en-US" sz="1600" b="1" dirty="0"/>
              <a:t>payload mass</a:t>
            </a:r>
            <a:r>
              <a:rPr lang="en-US" sz="1600" dirty="0"/>
              <a:t> between </a:t>
            </a:r>
            <a:r>
              <a:rPr lang="en-US" sz="1600" b="1" dirty="0"/>
              <a:t>4000 and 6000 kg</a:t>
            </a:r>
            <a:r>
              <a:rPr lang="en-US" sz="1600" dirty="0"/>
              <a:t>. The conditions ensure that only those missions with a successful landing on a drone ship and within the specified payload range are listed.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446BF2F5-83F1-3586-830F-46903590E5CA}"/>
              </a:ext>
            </a:extLst>
          </p:cNvPr>
          <p:cNvPicPr>
            <a:picLocks noChangeAspect="1"/>
          </p:cNvPicPr>
          <p:nvPr/>
        </p:nvPicPr>
        <p:blipFill>
          <a:blip r:embed="rId3"/>
          <a:stretch>
            <a:fillRect/>
          </a:stretch>
        </p:blipFill>
        <p:spPr>
          <a:xfrm>
            <a:off x="926511" y="2925962"/>
            <a:ext cx="4852120" cy="339338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549049"/>
          </a:xfrm>
          <a:prstGeom prst="rect">
            <a:avLst/>
          </a:prstGeom>
        </p:spPr>
        <p:txBody>
          <a:bodyPr>
            <a:normAutofit lnSpcReduction="10000"/>
          </a:bodyPr>
          <a:lstStyle/>
          <a:p>
            <a:pPr>
              <a:lnSpc>
                <a:spcPct val="100000"/>
              </a:lnSpc>
              <a:spcBef>
                <a:spcPts val="1400"/>
              </a:spcBef>
            </a:pPr>
            <a:r>
              <a:rPr lang="en-US" sz="1600" dirty="0"/>
              <a:t>This query calculates the </a:t>
            </a:r>
            <a:r>
              <a:rPr lang="en-US" sz="1600" b="1" dirty="0"/>
              <a:t>total number of successful and failed mission outcomes</a:t>
            </a:r>
            <a:r>
              <a:rPr lang="en-US" sz="1600" dirty="0"/>
              <a:t> by grouping the data based on the </a:t>
            </a:r>
            <a:r>
              <a:rPr lang="en-US" sz="1600" b="1" dirty="0" err="1"/>
              <a:t>Landing_Outcome</a:t>
            </a:r>
            <a:r>
              <a:rPr lang="en-US" sz="1600" dirty="0"/>
              <a:t>. It counts the occurrences of each outcome (either 'Success' or 'Failure') using the COUNT(*) function.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6E7ACC46-F3DE-B6C6-D456-8C0B7D68C856}"/>
              </a:ext>
            </a:extLst>
          </p:cNvPr>
          <p:cNvPicPr>
            <a:picLocks noChangeAspect="1"/>
          </p:cNvPicPr>
          <p:nvPr/>
        </p:nvPicPr>
        <p:blipFill>
          <a:blip r:embed="rId3"/>
          <a:stretch>
            <a:fillRect/>
          </a:stretch>
        </p:blipFill>
        <p:spPr>
          <a:xfrm>
            <a:off x="957606" y="2714039"/>
            <a:ext cx="4509940" cy="339747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1285220"/>
          </a:xfrm>
          <a:prstGeom prst="rect">
            <a:avLst/>
          </a:prstGeom>
        </p:spPr>
        <p:txBody>
          <a:bodyPr>
            <a:normAutofit/>
          </a:bodyPr>
          <a:lstStyle/>
          <a:p>
            <a:pPr marL="0" indent="0">
              <a:lnSpc>
                <a:spcPct val="100000"/>
              </a:lnSpc>
              <a:spcBef>
                <a:spcPts val="1400"/>
              </a:spcBef>
              <a:buNone/>
            </a:pPr>
            <a:r>
              <a:rPr lang="en-US" sz="1200" dirty="0"/>
              <a:t>This query retrieves the </a:t>
            </a:r>
            <a:r>
              <a:rPr lang="en-US" sz="1200" b="1" dirty="0"/>
              <a:t>booster version</a:t>
            </a:r>
            <a:r>
              <a:rPr lang="en-US" sz="1200" dirty="0"/>
              <a:t> that carried the </a:t>
            </a:r>
            <a:r>
              <a:rPr lang="en-US" sz="1200" b="1" dirty="0"/>
              <a:t>maximum payload mass</a:t>
            </a:r>
            <a:r>
              <a:rPr lang="en-US" sz="1200" dirty="0"/>
              <a:t> from the SPACEXTABLE. The subquery first finds the maximum value of PAYLOAD_MASS__KG_ using the MAX() function. The outer query then selects the </a:t>
            </a:r>
            <a:r>
              <a:rPr lang="en-US" sz="1200" dirty="0" err="1"/>
              <a:t>Booster_Version</a:t>
            </a:r>
            <a:r>
              <a:rPr lang="en-US" sz="1200" dirty="0"/>
              <a:t> where the payload mass matches this maximum value. </a:t>
            </a:r>
            <a:endParaRPr lang="en-US" sz="1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DECFB083-D0EC-1D24-F898-D58C7A0CEDC8}"/>
              </a:ext>
            </a:extLst>
          </p:cNvPr>
          <p:cNvPicPr>
            <a:picLocks noChangeAspect="1"/>
          </p:cNvPicPr>
          <p:nvPr/>
        </p:nvPicPr>
        <p:blipFill>
          <a:blip r:embed="rId3"/>
          <a:stretch>
            <a:fillRect/>
          </a:stretch>
        </p:blipFill>
        <p:spPr>
          <a:xfrm>
            <a:off x="906390" y="2445258"/>
            <a:ext cx="6113476" cy="387409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1115538"/>
          </a:xfrm>
          <a:prstGeom prst="rect">
            <a:avLst/>
          </a:prstGeom>
        </p:spPr>
        <p:txBody>
          <a:bodyPr lIns="91440" tIns="45720" rIns="91440" bIns="45720" anchor="t">
            <a:normAutofit/>
          </a:bodyPr>
          <a:lstStyle/>
          <a:p>
            <a:pPr marL="0" indent="0">
              <a:lnSpc>
                <a:spcPct val="100000"/>
              </a:lnSpc>
              <a:spcBef>
                <a:spcPts val="1400"/>
              </a:spcBef>
              <a:buNone/>
            </a:pPr>
            <a:r>
              <a:rPr lang="en-US" sz="1200" dirty="0"/>
              <a:t>This query extracts the </a:t>
            </a:r>
            <a:r>
              <a:rPr lang="en-US" sz="1200" b="1" dirty="0"/>
              <a:t>month</a:t>
            </a:r>
            <a:r>
              <a:rPr lang="en-US" sz="1200" dirty="0"/>
              <a:t>, </a:t>
            </a:r>
            <a:r>
              <a:rPr lang="en-US" sz="1200" b="1" dirty="0"/>
              <a:t>landing outcome</a:t>
            </a:r>
            <a:r>
              <a:rPr lang="en-US" sz="1200" dirty="0"/>
              <a:t>, </a:t>
            </a:r>
            <a:r>
              <a:rPr lang="en-US" sz="1200" b="1" dirty="0"/>
              <a:t>booster version</a:t>
            </a:r>
            <a:r>
              <a:rPr lang="en-US" sz="1200" dirty="0"/>
              <a:t>, and </a:t>
            </a:r>
            <a:r>
              <a:rPr lang="en-US" sz="1200" b="1" dirty="0"/>
              <a:t>launch site</a:t>
            </a:r>
            <a:r>
              <a:rPr lang="en-US" sz="1200" dirty="0"/>
              <a:t> for all records where the </a:t>
            </a:r>
            <a:r>
              <a:rPr lang="en-US" sz="1200" b="1" dirty="0"/>
              <a:t>landing outcome</a:t>
            </a:r>
            <a:r>
              <a:rPr lang="en-US" sz="1200" dirty="0"/>
              <a:t> was "Failure (drone ship)" in the year </a:t>
            </a:r>
            <a:r>
              <a:rPr lang="en-US" sz="1200" b="1" dirty="0"/>
              <a:t>2015</a:t>
            </a:r>
            <a:r>
              <a:rPr lang="en-US" sz="1200" dirty="0"/>
              <a:t>. The SUBSTR() function is used to filter the </a:t>
            </a:r>
            <a:r>
              <a:rPr lang="en-US" sz="1200" b="1" dirty="0"/>
              <a:t>year 2015</a:t>
            </a:r>
            <a:r>
              <a:rPr lang="en-US" sz="1200" dirty="0"/>
              <a:t> from the "Date" field and also to extract the </a:t>
            </a:r>
            <a:r>
              <a:rPr lang="en-US" sz="1200" b="1" dirty="0"/>
              <a:t>month</a:t>
            </a:r>
            <a:r>
              <a:rPr lang="en-US" sz="1200" dirty="0"/>
              <a:t> from the date. The result shows two failed drone ship landings for </a:t>
            </a:r>
            <a:r>
              <a:rPr lang="en-US" sz="1200" b="1" dirty="0"/>
              <a:t>F9 v1.1</a:t>
            </a:r>
            <a:r>
              <a:rPr lang="en-US" sz="1200" dirty="0"/>
              <a:t> at the </a:t>
            </a:r>
            <a:r>
              <a:rPr lang="en-US" sz="1200" b="1" dirty="0"/>
              <a:t>CCAFS</a:t>
            </a:r>
            <a:r>
              <a:rPr lang="en-US" sz="1200" dirty="0"/>
              <a:t> sites during the months of </a:t>
            </a:r>
            <a:r>
              <a:rPr lang="en-US" sz="1200" b="1" dirty="0"/>
              <a:t>January</a:t>
            </a:r>
            <a:r>
              <a:rPr lang="en-US" sz="1200" dirty="0"/>
              <a:t> and </a:t>
            </a:r>
            <a:r>
              <a:rPr lang="en-US" sz="1200" b="1" dirty="0"/>
              <a:t>April</a:t>
            </a:r>
            <a:r>
              <a:rPr lang="en-US" sz="1200" dirty="0"/>
              <a:t> of 2015.</a:t>
            </a:r>
            <a:endParaRPr lang="en-US" sz="1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 program&#10;&#10;Description automatically generated">
            <a:extLst>
              <a:ext uri="{FF2B5EF4-FFF2-40B4-BE49-F238E27FC236}">
                <a16:creationId xmlns:a16="http://schemas.microsoft.com/office/drawing/2014/main" id="{1D80458E-CAF2-A8E0-5EF6-56D1318CEAF0}"/>
              </a:ext>
            </a:extLst>
          </p:cNvPr>
          <p:cNvPicPr>
            <a:picLocks noChangeAspect="1"/>
          </p:cNvPicPr>
          <p:nvPr/>
        </p:nvPicPr>
        <p:blipFill>
          <a:blip r:embed="rId3"/>
          <a:stretch>
            <a:fillRect/>
          </a:stretch>
        </p:blipFill>
        <p:spPr>
          <a:xfrm>
            <a:off x="770010" y="3429000"/>
            <a:ext cx="7772400" cy="25305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830" y="1514541"/>
            <a:ext cx="10687962" cy="1040123"/>
          </a:xfrm>
          <a:prstGeom prst="rect">
            <a:avLst/>
          </a:prstGeom>
        </p:spPr>
        <p:txBody>
          <a:bodyPr lIns="91440" tIns="45720" rIns="91440" bIns="45720" anchor="t"/>
          <a:lstStyle/>
          <a:p>
            <a:pPr marL="0" indent="0">
              <a:buNone/>
            </a:pPr>
            <a:r>
              <a:rPr lang="en-US" sz="1200" dirty="0"/>
              <a:t>This query ranks the landing outcomes between the date range of June 4, 2010, and March 20, 2017, in descending order of frequency. It groups the results by the "</a:t>
            </a:r>
            <a:r>
              <a:rPr lang="en-US" sz="1200" dirty="0" err="1"/>
              <a:t>Landing_Outcome</a:t>
            </a:r>
            <a:r>
              <a:rPr lang="en-US" sz="1200" dirty="0"/>
              <a:t>" field and counts the occurrences of each outcome. The results allow you to see which landing outcomes, such as 'Failure (drone ship)' or 'Success (ground pad)', occurred most frequently during this period.</a:t>
            </a:r>
            <a:endParaRPr lang="en-US" sz="1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57F89671-191B-4777-4D65-585120E4AE78}"/>
              </a:ext>
            </a:extLst>
          </p:cNvPr>
          <p:cNvPicPr>
            <a:picLocks noChangeAspect="1"/>
          </p:cNvPicPr>
          <p:nvPr/>
        </p:nvPicPr>
        <p:blipFill>
          <a:blip r:embed="rId3"/>
          <a:stretch>
            <a:fillRect/>
          </a:stretch>
        </p:blipFill>
        <p:spPr>
          <a:xfrm>
            <a:off x="885335" y="2554664"/>
            <a:ext cx="5722856" cy="399225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729039"/>
          </a:xfrm>
          <a:prstGeom prst="rect">
            <a:avLst/>
          </a:prstGeom>
        </p:spPr>
        <p:txBody>
          <a:bodyPr lIns="91440" tIns="45720" rIns="91440" bIns="45720" anchor="t">
            <a:normAutofit fontScale="250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effectLst/>
                <a:latin typeface="system-ui"/>
              </a:rPr>
              <a:t>Mark all launch sites on a map</a:t>
            </a:r>
            <a:endParaRPr lang="en-US" dirty="0">
              <a:solidFill>
                <a:srgbClr val="0B49CB"/>
              </a:solidFill>
              <a:latin typeface="Abadi"/>
            </a:endParaRPr>
          </a:p>
        </p:txBody>
      </p:sp>
      <p:pic>
        <p:nvPicPr>
          <p:cNvPr id="6" name="Picture 5" descr="A map of a city&#10;&#10;Description automatically generated">
            <a:extLst>
              <a:ext uri="{FF2B5EF4-FFF2-40B4-BE49-F238E27FC236}">
                <a16:creationId xmlns:a16="http://schemas.microsoft.com/office/drawing/2014/main" id="{C08D92BF-021D-612B-F962-AB1CDFA6CCC4}"/>
              </a:ext>
            </a:extLst>
          </p:cNvPr>
          <p:cNvPicPr>
            <a:picLocks noChangeAspect="1"/>
          </p:cNvPicPr>
          <p:nvPr/>
        </p:nvPicPr>
        <p:blipFill>
          <a:blip r:embed="rId3"/>
          <a:stretch>
            <a:fillRect/>
          </a:stretch>
        </p:blipFill>
        <p:spPr>
          <a:xfrm>
            <a:off x="903851" y="3429000"/>
            <a:ext cx="3677576" cy="2460396"/>
          </a:xfrm>
          <a:prstGeom prst="rect">
            <a:avLst/>
          </a:prstGeom>
        </p:spPr>
      </p:pic>
      <p:pic>
        <p:nvPicPr>
          <p:cNvPr id="8" name="Picture 7" descr="A map of the united states&#10;&#10;Description automatically generated">
            <a:extLst>
              <a:ext uri="{FF2B5EF4-FFF2-40B4-BE49-F238E27FC236}">
                <a16:creationId xmlns:a16="http://schemas.microsoft.com/office/drawing/2014/main" id="{DF9E3E2A-2BA5-158C-5F39-40206C65F8B5}"/>
              </a:ext>
            </a:extLst>
          </p:cNvPr>
          <p:cNvPicPr>
            <a:picLocks noChangeAspect="1"/>
          </p:cNvPicPr>
          <p:nvPr/>
        </p:nvPicPr>
        <p:blipFill>
          <a:blip r:embed="rId4"/>
          <a:stretch>
            <a:fillRect/>
          </a:stretch>
        </p:blipFill>
        <p:spPr>
          <a:xfrm>
            <a:off x="5156462" y="3429000"/>
            <a:ext cx="6004874" cy="2387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01639"/>
          </a:xfrm>
          <a:prstGeom prst="rect">
            <a:avLst/>
          </a:prstGeom>
        </p:spPr>
        <p:txBody>
          <a:bodyPr lIns="91440" tIns="45720" rIns="91440" bIns="45720" anchor="t">
            <a:normAutofit fontScale="250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effectLst/>
                <a:latin typeface="system-ui"/>
              </a:rPr>
              <a:t>Mark the success/failed launches for each site on the map</a:t>
            </a:r>
            <a:endParaRPr lang="en-US" dirty="0">
              <a:solidFill>
                <a:srgbClr val="0B49CB"/>
              </a:solidFill>
              <a:latin typeface="Abadi"/>
            </a:endParaRPr>
          </a:p>
        </p:txBody>
      </p:sp>
      <p:pic>
        <p:nvPicPr>
          <p:cNvPr id="4" name="Picture 3" descr="A map of the united states&#10;&#10;Description automatically generated">
            <a:extLst>
              <a:ext uri="{FF2B5EF4-FFF2-40B4-BE49-F238E27FC236}">
                <a16:creationId xmlns:a16="http://schemas.microsoft.com/office/drawing/2014/main" id="{947181E2-59E7-DB97-1611-8447CF094F47}"/>
              </a:ext>
            </a:extLst>
          </p:cNvPr>
          <p:cNvPicPr>
            <a:picLocks noChangeAspect="1"/>
          </p:cNvPicPr>
          <p:nvPr/>
        </p:nvPicPr>
        <p:blipFill>
          <a:blip r:embed="rId3"/>
          <a:stretch>
            <a:fillRect/>
          </a:stretch>
        </p:blipFill>
        <p:spPr>
          <a:xfrm>
            <a:off x="770010" y="2567557"/>
            <a:ext cx="8081758" cy="1787628"/>
          </a:xfrm>
          <a:prstGeom prst="rect">
            <a:avLst/>
          </a:prstGeom>
        </p:spPr>
      </p:pic>
      <p:pic>
        <p:nvPicPr>
          <p:cNvPr id="7" name="Picture 6" descr="A map with a number of points&#10;&#10;Description automatically generated">
            <a:extLst>
              <a:ext uri="{FF2B5EF4-FFF2-40B4-BE49-F238E27FC236}">
                <a16:creationId xmlns:a16="http://schemas.microsoft.com/office/drawing/2014/main" id="{236F9D58-E19C-3FAE-26D2-0AEBF6FF83AA}"/>
              </a:ext>
            </a:extLst>
          </p:cNvPr>
          <p:cNvPicPr>
            <a:picLocks noChangeAspect="1"/>
          </p:cNvPicPr>
          <p:nvPr/>
        </p:nvPicPr>
        <p:blipFill>
          <a:blip r:embed="rId4"/>
          <a:stretch>
            <a:fillRect/>
          </a:stretch>
        </p:blipFill>
        <p:spPr>
          <a:xfrm>
            <a:off x="770009" y="4525796"/>
            <a:ext cx="8081759" cy="197833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0008"/>
            <a:ext cx="9985823" cy="4947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t>Project Background</a:t>
            </a:r>
            <a:r>
              <a:rPr lang="en-US" sz="1600" dirty="0"/>
              <a:t>:</a:t>
            </a:r>
          </a:p>
          <a:p>
            <a:pPr lvl="1"/>
            <a:r>
              <a:rPr lang="en-US" sz="1600" dirty="0"/>
              <a:t>SpaceX revolutionized the aerospace industry by significantly reducing launch costs, primarily due to the reuse of the Falcon 9 rocket’s first stage. Understanding the factors that influence whether the first stage successfully lands can help further optimize these launches and offer valuable insights for competitors in the industry.</a:t>
            </a:r>
          </a:p>
          <a:p>
            <a:pPr lvl="1"/>
            <a:r>
              <a:rPr lang="en-US" sz="1600" dirty="0"/>
              <a:t>SpaceX advertises its Falcon 9 rocket launches at approximately </a:t>
            </a:r>
            <a:r>
              <a:rPr lang="en-US" sz="1600" b="1" dirty="0"/>
              <a:t>$62 million per launch</a:t>
            </a:r>
            <a:r>
              <a:rPr lang="en-US" sz="1600" dirty="0"/>
              <a:t>, whereas other providers charge over </a:t>
            </a:r>
            <a:r>
              <a:rPr lang="en-US" sz="1600" b="1" dirty="0"/>
              <a:t>$165 million</a:t>
            </a:r>
            <a:r>
              <a:rPr lang="en-US" sz="1600" dirty="0"/>
              <a:t>. The ability to predict successful landings can greatly reduce operational costs.</a:t>
            </a:r>
          </a:p>
          <a:p>
            <a:r>
              <a:rPr lang="en-US" sz="1600" b="1" dirty="0"/>
              <a:t>Problems to Find Answers</a:t>
            </a:r>
            <a:r>
              <a:rPr lang="en-US" sz="1600" dirty="0"/>
              <a:t>:</a:t>
            </a:r>
          </a:p>
          <a:p>
            <a:pPr lvl="1"/>
            <a:r>
              <a:rPr lang="en-US" sz="1600" b="1" dirty="0"/>
              <a:t>What factors influence the success of Falcon 9’s first stage landing?</a:t>
            </a:r>
            <a:endParaRPr lang="en-US" sz="1600" dirty="0"/>
          </a:p>
          <a:p>
            <a:pPr lvl="1"/>
            <a:r>
              <a:rPr lang="en-US" sz="1600" b="1" dirty="0"/>
              <a:t>How do variables such as payload mass, launch site, and orbit type affect the likelihood of a successful landing?</a:t>
            </a:r>
            <a:endParaRPr lang="en-US" sz="1600" dirty="0"/>
          </a:p>
          <a:p>
            <a:pPr lvl="1"/>
            <a:r>
              <a:rPr lang="en-US" sz="1600" b="1" dirty="0"/>
              <a:t>Can we build an accurate model to predict landing success, and which machine learning method will provide the best results?</a:t>
            </a:r>
            <a:endParaRPr lang="en-US" sz="16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1184487"/>
          </a:xfrm>
          <a:prstGeom prst="rect">
            <a:avLst/>
          </a:prstGeom>
        </p:spPr>
        <p:txBody>
          <a:bodyPr lIns="91440" tIns="45720" rIns="91440" bIns="45720" anchor="t">
            <a:normAutofit fontScale="250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effectLst/>
                <a:latin typeface="system-ui"/>
              </a:rPr>
              <a:t>Calculate the distances between a launch site to its proximities</a:t>
            </a:r>
            <a:endParaRPr lang="en-US" dirty="0">
              <a:solidFill>
                <a:srgbClr val="0B49CB"/>
              </a:solidFill>
              <a:latin typeface="Abadi"/>
            </a:endParaRPr>
          </a:p>
        </p:txBody>
      </p:sp>
      <p:pic>
        <p:nvPicPr>
          <p:cNvPr id="4" name="Picture 3" descr="A map of a city&#10;&#10;Description automatically generated">
            <a:extLst>
              <a:ext uri="{FF2B5EF4-FFF2-40B4-BE49-F238E27FC236}">
                <a16:creationId xmlns:a16="http://schemas.microsoft.com/office/drawing/2014/main" id="{B2F54C34-1141-C618-F005-98FD614C40CA}"/>
              </a:ext>
            </a:extLst>
          </p:cNvPr>
          <p:cNvPicPr>
            <a:picLocks noChangeAspect="1"/>
          </p:cNvPicPr>
          <p:nvPr/>
        </p:nvPicPr>
        <p:blipFill>
          <a:blip r:embed="rId3"/>
          <a:stretch>
            <a:fillRect/>
          </a:stretch>
        </p:blipFill>
        <p:spPr>
          <a:xfrm>
            <a:off x="587472" y="2969443"/>
            <a:ext cx="5634219" cy="3523798"/>
          </a:xfrm>
          <a:prstGeom prst="rect">
            <a:avLst/>
          </a:prstGeom>
        </p:spPr>
      </p:pic>
      <p:pic>
        <p:nvPicPr>
          <p:cNvPr id="7" name="Picture 6" descr="A map of a city&#10;&#10;Description automatically generated">
            <a:extLst>
              <a:ext uri="{FF2B5EF4-FFF2-40B4-BE49-F238E27FC236}">
                <a16:creationId xmlns:a16="http://schemas.microsoft.com/office/drawing/2014/main" id="{E3612567-09E8-12DC-19D1-A0D1E228C42A}"/>
              </a:ext>
            </a:extLst>
          </p:cNvPr>
          <p:cNvPicPr>
            <a:picLocks noChangeAspect="1"/>
          </p:cNvPicPr>
          <p:nvPr/>
        </p:nvPicPr>
        <p:blipFill>
          <a:blip r:embed="rId4"/>
          <a:stretch>
            <a:fillRect/>
          </a:stretch>
        </p:blipFill>
        <p:spPr>
          <a:xfrm>
            <a:off x="6345498" y="2969443"/>
            <a:ext cx="5634220" cy="352379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74604"/>
            <a:ext cx="5159449" cy="4444746"/>
          </a:xfrm>
          <a:prstGeom prst="rect">
            <a:avLst/>
          </a:prstGeom>
        </p:spPr>
        <p:txBody>
          <a:bodyPr lIns="91440" tIns="45720" rIns="91440" bIns="45720" anchor="t">
            <a:noAutofit/>
          </a:bodyPr>
          <a:lstStyle/>
          <a:p>
            <a:pPr marL="0" indent="0">
              <a:buNone/>
            </a:pPr>
            <a:r>
              <a:rPr lang="en-US" sz="1200" b="1" dirty="0"/>
              <a:t>Explanation of Important Elements and Findings:</a:t>
            </a:r>
            <a:endParaRPr lang="en-US" sz="1200" dirty="0"/>
          </a:p>
          <a:p>
            <a:pPr>
              <a:buFont typeface="Arial" panose="020B0604020202020204" pitchFamily="34" charset="0"/>
              <a:buChar char="•"/>
            </a:pPr>
            <a:r>
              <a:rPr lang="en-US" sz="1200" b="1" dirty="0"/>
              <a:t>Dropdown Menu (All Sites)</a:t>
            </a:r>
            <a:br>
              <a:rPr lang="en-US" sz="1200" dirty="0"/>
            </a:br>
            <a:r>
              <a:rPr lang="en-US" sz="1200" dirty="0"/>
              <a:t>This dropdown allows users to filter the results by specific launch sites, or view data for all sites combined. In this screenshot, "All Sites" is selected, showing the total success launches across all SpaceX launch sites.</a:t>
            </a:r>
          </a:p>
          <a:p>
            <a:pPr>
              <a:buFont typeface="Arial" panose="020B0604020202020204" pitchFamily="34" charset="0"/>
              <a:buChar char="•"/>
            </a:pPr>
            <a:r>
              <a:rPr lang="en-US" sz="1200" b="1" dirty="0"/>
              <a:t>Pie Chart: Total Success Launches by Site</a:t>
            </a:r>
            <a:br>
              <a:rPr lang="en-US" sz="1200" dirty="0"/>
            </a:br>
            <a:r>
              <a:rPr lang="en-US" sz="1200" dirty="0"/>
              <a:t>The pie chart visualizes the distribution of successful launches across four key SpaceX launch sites:</a:t>
            </a:r>
          </a:p>
          <a:p>
            <a:pPr marL="742950" lvl="1" indent="-285750">
              <a:buFont typeface="Arial" panose="020B0604020202020204" pitchFamily="34" charset="0"/>
              <a:buChar char="•"/>
            </a:pPr>
            <a:r>
              <a:rPr lang="en-US" sz="1200" b="1" dirty="0"/>
              <a:t>KSC LC-39A</a:t>
            </a:r>
            <a:r>
              <a:rPr lang="en-US" sz="1200" dirty="0"/>
              <a:t>: Represented by the blue segment, this site accounts for 41.7% of total successful launches.</a:t>
            </a:r>
          </a:p>
          <a:p>
            <a:pPr marL="742950" lvl="1" indent="-285750">
              <a:buFont typeface="Arial" panose="020B0604020202020204" pitchFamily="34" charset="0"/>
              <a:buChar char="•"/>
            </a:pPr>
            <a:r>
              <a:rPr lang="en-US" sz="1200" b="1" dirty="0"/>
              <a:t>CCAFS LC-40</a:t>
            </a:r>
            <a:r>
              <a:rPr lang="en-US" sz="1200" dirty="0"/>
              <a:t>: Represented by the red segment, this site accounts for 29.2% of total successful launches.</a:t>
            </a:r>
          </a:p>
          <a:p>
            <a:pPr marL="742950" lvl="1" indent="-285750">
              <a:buFont typeface="Arial" panose="020B0604020202020204" pitchFamily="34" charset="0"/>
              <a:buChar char="•"/>
            </a:pPr>
            <a:r>
              <a:rPr lang="en-US" sz="1200" b="1" dirty="0"/>
              <a:t>VAFB SLC-4E</a:t>
            </a:r>
            <a:r>
              <a:rPr lang="en-US" sz="1200" dirty="0"/>
              <a:t>: Represented by the green segment, this site accounts for 16.7% of total successful launches.</a:t>
            </a:r>
          </a:p>
          <a:p>
            <a:pPr marL="742950" lvl="1" indent="-285750">
              <a:buFont typeface="Arial" panose="020B0604020202020204" pitchFamily="34" charset="0"/>
              <a:buChar char="•"/>
            </a:pPr>
            <a:r>
              <a:rPr lang="en-US" sz="1200" b="1" dirty="0"/>
              <a:t>CCAFS SLC-40</a:t>
            </a:r>
            <a:r>
              <a:rPr lang="en-US" sz="1200" dirty="0"/>
              <a:t>: Represented by the purple segment, this site accounts for 12.5% of total successful launches.</a:t>
            </a:r>
          </a:p>
          <a:p>
            <a:pPr marL="0" indent="0">
              <a:buNone/>
            </a:pPr>
            <a:r>
              <a:rPr lang="en-US" sz="1200" b="1" dirty="0"/>
              <a:t>Key Insight:</a:t>
            </a:r>
            <a:br>
              <a:rPr lang="en-US" sz="1200" dirty="0"/>
            </a:br>
            <a:r>
              <a:rPr lang="en-US" sz="1200" dirty="0"/>
              <a:t>The majority of successful launches were conducted from the </a:t>
            </a:r>
            <a:r>
              <a:rPr lang="en-US" sz="1200" b="1" dirty="0"/>
              <a:t>KSC LC-39A</a:t>
            </a:r>
            <a:r>
              <a:rPr lang="en-US" sz="1200" dirty="0"/>
              <a:t> site, which represents over 40% of the total successful launches. Other significant sites include </a:t>
            </a:r>
            <a:r>
              <a:rPr lang="en-US" sz="1200" b="1" dirty="0"/>
              <a:t>CCAFS LC-40</a:t>
            </a:r>
            <a:r>
              <a:rPr lang="en-US" sz="1200" dirty="0"/>
              <a:t> and </a:t>
            </a:r>
            <a:r>
              <a:rPr lang="en-US" sz="1200" b="1" dirty="0"/>
              <a:t>VAFB SLC-4E</a:t>
            </a:r>
            <a:r>
              <a:rPr lang="en-US" sz="1200" dirty="0"/>
              <a:t>, but </a:t>
            </a:r>
            <a:r>
              <a:rPr lang="en-US" sz="1200" b="1" dirty="0"/>
              <a:t>KSC LC-39A</a:t>
            </a:r>
            <a:r>
              <a:rPr lang="en-US" sz="1200" dirty="0"/>
              <a:t> appears to be the most frequently successful launch site.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a:rPr>
              <a:t>launch success count for all sites</a:t>
            </a:r>
            <a:endParaRPr lang="en-US" b="1" i="0" dirty="0">
              <a:solidFill>
                <a:srgbClr val="503D36"/>
              </a:solidFill>
              <a:effectLst/>
              <a:latin typeface="Times"/>
            </a:endParaRPr>
          </a:p>
        </p:txBody>
      </p:sp>
      <p:pic>
        <p:nvPicPr>
          <p:cNvPr id="7" name="Picture 6" descr="A pie chart with numbers and a graph&#10;&#10;Description automatically generated">
            <a:extLst>
              <a:ext uri="{FF2B5EF4-FFF2-40B4-BE49-F238E27FC236}">
                <a16:creationId xmlns:a16="http://schemas.microsoft.com/office/drawing/2014/main" id="{DF39F4B8-6CFF-2369-50FD-3A27853987A2}"/>
              </a:ext>
            </a:extLst>
          </p:cNvPr>
          <p:cNvPicPr>
            <a:picLocks noChangeAspect="1"/>
          </p:cNvPicPr>
          <p:nvPr/>
        </p:nvPicPr>
        <p:blipFill>
          <a:blip r:embed="rId3"/>
          <a:stretch>
            <a:fillRect/>
          </a:stretch>
        </p:blipFill>
        <p:spPr>
          <a:xfrm>
            <a:off x="5929461" y="2128870"/>
            <a:ext cx="5424340" cy="32726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4"/>
            <a:ext cx="5361973" cy="4055635"/>
          </a:xfrm>
          <a:prstGeom prst="rect">
            <a:avLst/>
          </a:prstGeom>
        </p:spPr>
        <p:txBody>
          <a:bodyPr lIns="91440" tIns="45720" rIns="91440" bIns="45720" anchor="t">
            <a:normAutofit/>
          </a:bodyPr>
          <a:lstStyle/>
          <a:p>
            <a:pPr marL="0" indent="0">
              <a:buNone/>
            </a:pPr>
            <a:r>
              <a:rPr lang="en-US" sz="1400" b="1" dirty="0"/>
              <a:t>Explanation of Important Elements and Findings:</a:t>
            </a:r>
            <a:endParaRPr lang="en-US" sz="1400" dirty="0"/>
          </a:p>
          <a:p>
            <a:pPr>
              <a:buFont typeface="Arial" panose="020B0604020202020204" pitchFamily="34" charset="0"/>
              <a:buChar char="•"/>
            </a:pPr>
            <a:r>
              <a:rPr lang="en-US" sz="1400" b="1" dirty="0"/>
              <a:t>Dropdown Menu (KSC LC-39A)</a:t>
            </a:r>
            <a:br>
              <a:rPr lang="en-US" sz="1400" dirty="0"/>
            </a:br>
            <a:r>
              <a:rPr lang="en-US" sz="1400" dirty="0"/>
              <a:t>The dropdown is set to "KSC LC-39A," which filters the results specifically to show data for launches from the </a:t>
            </a:r>
            <a:r>
              <a:rPr lang="en-US" sz="1400" b="1" dirty="0"/>
              <a:t>Kennedy Space Center Launch Complex 39A</a:t>
            </a:r>
            <a:r>
              <a:rPr lang="en-US" sz="1400" dirty="0"/>
              <a:t>.</a:t>
            </a:r>
          </a:p>
          <a:p>
            <a:pPr>
              <a:buFont typeface="Arial" panose="020B0604020202020204" pitchFamily="34" charset="0"/>
              <a:buChar char="•"/>
            </a:pPr>
            <a:r>
              <a:rPr lang="en-US" sz="1400" b="1" dirty="0"/>
              <a:t>Pie Chart: Success vs. Failure for KSC LC-39A</a:t>
            </a:r>
            <a:br>
              <a:rPr lang="en-US" sz="1400" dirty="0"/>
            </a:br>
            <a:r>
              <a:rPr lang="en-US" sz="1400" dirty="0"/>
              <a:t>This pie chart visualizes the proportion of successful versus failed launches for </a:t>
            </a:r>
            <a:r>
              <a:rPr lang="en-US" sz="1400" b="1" dirty="0"/>
              <a:t>KSC LC-39A</a:t>
            </a:r>
            <a:r>
              <a:rPr lang="en-US" sz="1400" dirty="0"/>
              <a:t>. The chart uses two colors:</a:t>
            </a:r>
          </a:p>
          <a:p>
            <a:pPr marL="742950" lvl="1" indent="-285750">
              <a:buFont typeface="Arial" panose="020B0604020202020204" pitchFamily="34" charset="0"/>
              <a:buChar char="•"/>
            </a:pPr>
            <a:r>
              <a:rPr lang="en-US" sz="1400" b="1" dirty="0"/>
              <a:t>Blue (Success)</a:t>
            </a:r>
            <a:r>
              <a:rPr lang="en-US" sz="1400" dirty="0"/>
              <a:t>: Represents 76.9% of launches from KSC LC-39A that were successful.</a:t>
            </a:r>
          </a:p>
          <a:p>
            <a:pPr marL="742950" lvl="1" indent="-285750">
              <a:buFont typeface="Arial" panose="020B0604020202020204" pitchFamily="34" charset="0"/>
              <a:buChar char="•"/>
            </a:pPr>
            <a:r>
              <a:rPr lang="en-US" sz="1400" b="1" dirty="0"/>
              <a:t>Red (Failure)</a:t>
            </a:r>
            <a:r>
              <a:rPr lang="en-US" sz="1400" dirty="0"/>
              <a:t>: Represents 23.1% of launches from KSC LC-39A that failed.</a:t>
            </a:r>
          </a:p>
          <a:p>
            <a:pPr marL="0" indent="0">
              <a:buNone/>
            </a:pPr>
            <a:r>
              <a:rPr lang="en-US" sz="1400" b="1" dirty="0"/>
              <a:t>Key Insight:</a:t>
            </a:r>
          </a:p>
          <a:p>
            <a:r>
              <a:rPr lang="en-US" sz="1400" dirty="0"/>
              <a:t>The majority of launches from </a:t>
            </a:r>
            <a:r>
              <a:rPr lang="en-US" sz="1400" b="1" dirty="0"/>
              <a:t>KSC LC-39A</a:t>
            </a:r>
            <a:r>
              <a:rPr lang="en-US" sz="1400" dirty="0"/>
              <a:t> were successful, with nearly 77% success rate. Only around 23% of launches failed, indicating a high success rate at this launch site.</a:t>
            </a:r>
          </a:p>
          <a:p>
            <a:pPr marL="0" indent="0">
              <a:buNone/>
            </a:pPr>
            <a:endParaRPr lang="en-US" sz="14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a:rPr>
              <a:t>the launch site with highest launch success ratio</a:t>
            </a:r>
            <a:endParaRPr lang="en-US" b="1" i="0" dirty="0">
              <a:solidFill>
                <a:srgbClr val="503D36"/>
              </a:solidFill>
              <a:effectLst/>
              <a:latin typeface="Times"/>
            </a:endParaRPr>
          </a:p>
        </p:txBody>
      </p:sp>
      <p:pic>
        <p:nvPicPr>
          <p:cNvPr id="14" name="Picture 13" descr="A pie chart with a red and blue circle&#10;&#10;Description automatically generated">
            <a:extLst>
              <a:ext uri="{FF2B5EF4-FFF2-40B4-BE49-F238E27FC236}">
                <a16:creationId xmlns:a16="http://schemas.microsoft.com/office/drawing/2014/main" id="{1CB3EDF3-FB8D-14AE-816D-174C6C8F80F2}"/>
              </a:ext>
            </a:extLst>
          </p:cNvPr>
          <p:cNvPicPr>
            <a:picLocks noChangeAspect="1"/>
          </p:cNvPicPr>
          <p:nvPr/>
        </p:nvPicPr>
        <p:blipFill>
          <a:blip r:embed="rId3"/>
          <a:stretch>
            <a:fillRect/>
          </a:stretch>
        </p:blipFill>
        <p:spPr>
          <a:xfrm>
            <a:off x="6240545" y="1903158"/>
            <a:ext cx="5045066" cy="30553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028785"/>
            <a:ext cx="2266370" cy="398426"/>
          </a:xfrm>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 scatter plot for all sites(1/4)</a:t>
            </a:r>
            <a:endParaRPr lang="en-US" dirty="0">
              <a:solidFill>
                <a:srgbClr val="0B49CB"/>
              </a:solidFill>
              <a:latin typeface="Abadi"/>
            </a:endParaRPr>
          </a:p>
        </p:txBody>
      </p:sp>
      <p:pic>
        <p:nvPicPr>
          <p:cNvPr id="4" name="Picture 3" descr="A screen shot of a graph&#10;&#10;Description automatically generated">
            <a:extLst>
              <a:ext uri="{FF2B5EF4-FFF2-40B4-BE49-F238E27FC236}">
                <a16:creationId xmlns:a16="http://schemas.microsoft.com/office/drawing/2014/main" id="{948D535E-C615-1C64-25B4-264353653522}"/>
              </a:ext>
            </a:extLst>
          </p:cNvPr>
          <p:cNvPicPr>
            <a:picLocks noChangeAspect="1"/>
          </p:cNvPicPr>
          <p:nvPr/>
        </p:nvPicPr>
        <p:blipFill>
          <a:blip r:embed="rId3"/>
          <a:stretch>
            <a:fillRect/>
          </a:stretch>
        </p:blipFill>
        <p:spPr>
          <a:xfrm>
            <a:off x="770011" y="2667786"/>
            <a:ext cx="9500465" cy="3651564"/>
          </a:xfrm>
          <a:prstGeom prst="rect">
            <a:avLst/>
          </a:prstGeom>
        </p:spPr>
      </p:pic>
      <p:sp>
        <p:nvSpPr>
          <p:cNvPr id="14" name="TextBox 13">
            <a:extLst>
              <a:ext uri="{FF2B5EF4-FFF2-40B4-BE49-F238E27FC236}">
                <a16:creationId xmlns:a16="http://schemas.microsoft.com/office/drawing/2014/main" id="{4B78852D-D7FE-4396-3862-0D05B709A300}"/>
              </a:ext>
            </a:extLst>
          </p:cNvPr>
          <p:cNvSpPr txBox="1"/>
          <p:nvPr/>
        </p:nvSpPr>
        <p:spPr>
          <a:xfrm>
            <a:off x="890833" y="1448220"/>
            <a:ext cx="10394778" cy="646331"/>
          </a:xfrm>
          <a:prstGeom prst="rect">
            <a:avLst/>
          </a:prstGeom>
          <a:noFill/>
        </p:spPr>
        <p:txBody>
          <a:bodyPr wrap="square">
            <a:spAutoFit/>
          </a:bodyPr>
          <a:lstStyle/>
          <a:p>
            <a:pPr marL="0" indent="0">
              <a:buNone/>
            </a:pPr>
            <a:r>
              <a:rPr lang="en-US" sz="1200" b="1" dirty="0"/>
              <a:t>Low Payload Range (0 to 2500 kg):</a:t>
            </a:r>
          </a:p>
          <a:p>
            <a:pPr marL="171450" indent="-171450">
              <a:buFont typeface="Arial" panose="020B0604020202020204" pitchFamily="34" charset="0"/>
              <a:buChar char="•"/>
            </a:pPr>
            <a:r>
              <a:rPr lang="en-US" sz="1200" b="1" dirty="0"/>
              <a:t>Observation:</a:t>
            </a:r>
            <a:r>
              <a:rPr lang="en-US" sz="1200" dirty="0"/>
              <a:t> In the low payload range (0 to 2500 kg), a high success rate is seen across multiple booster versions such as v1.1 and FT.</a:t>
            </a:r>
          </a:p>
          <a:p>
            <a:pPr marL="171450" indent="-171450">
              <a:buFont typeface="Arial" panose="020B0604020202020204" pitchFamily="34" charset="0"/>
              <a:buChar char="•"/>
            </a:pPr>
            <a:r>
              <a:rPr lang="en-US" sz="1200" b="1" dirty="0"/>
              <a:t>Key Insight:</a:t>
            </a:r>
            <a:r>
              <a:rPr lang="en-US" sz="1200" dirty="0"/>
              <a:t> Smaller payloads appear to be well-handled by most booster versions, showing almost consistent success, particularly for versions FT and B4.</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D4C00-7155-A377-24E6-2EB5572A2A1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983D28-3DDB-87AA-3EF9-4781EB4997AB}"/>
              </a:ext>
            </a:extLst>
          </p:cNvPr>
          <p:cNvSpPr>
            <a:spLocks noGrp="1"/>
          </p:cNvSpPr>
          <p:nvPr>
            <p:ph type="sldNum" sz="quarter" idx="12"/>
          </p:nvPr>
        </p:nvSpPr>
        <p:spPr>
          <a:xfrm>
            <a:off x="8714772" y="6028785"/>
            <a:ext cx="2266370" cy="398426"/>
          </a:xfrm>
        </p:spPr>
        <p:txBody>
          <a:bodyPr/>
          <a:lstStyle/>
          <a:p>
            <a:fld id="{5075537C-CA84-1446-933C-8E9D027F9201}" type="slidenum">
              <a:rPr lang="en-US" smtClean="0"/>
              <a:t>45</a:t>
            </a:fld>
            <a:endParaRPr lang="en-US"/>
          </a:p>
        </p:txBody>
      </p:sp>
      <p:sp>
        <p:nvSpPr>
          <p:cNvPr id="12" name="Title 1">
            <a:extLst>
              <a:ext uri="{FF2B5EF4-FFF2-40B4-BE49-F238E27FC236}">
                <a16:creationId xmlns:a16="http://schemas.microsoft.com/office/drawing/2014/main" id="{1549FC8B-CBCD-7DD1-35D6-5EEADDA018E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 scatter plot for all sites(2/4)</a:t>
            </a:r>
            <a:endParaRPr lang="en-US" dirty="0">
              <a:solidFill>
                <a:srgbClr val="0B49CB"/>
              </a:solidFill>
              <a:latin typeface="Abadi"/>
            </a:endParaRPr>
          </a:p>
        </p:txBody>
      </p:sp>
      <p:pic>
        <p:nvPicPr>
          <p:cNvPr id="7" name="Picture 6" descr="A graph with numbers and colored dots&#10;&#10;Description automatically generated">
            <a:extLst>
              <a:ext uri="{FF2B5EF4-FFF2-40B4-BE49-F238E27FC236}">
                <a16:creationId xmlns:a16="http://schemas.microsoft.com/office/drawing/2014/main" id="{97CF285A-7935-94E8-6652-A9C950D646AC}"/>
              </a:ext>
            </a:extLst>
          </p:cNvPr>
          <p:cNvPicPr>
            <a:picLocks noChangeAspect="1"/>
          </p:cNvPicPr>
          <p:nvPr/>
        </p:nvPicPr>
        <p:blipFill>
          <a:blip r:embed="rId2"/>
          <a:stretch>
            <a:fillRect/>
          </a:stretch>
        </p:blipFill>
        <p:spPr>
          <a:xfrm>
            <a:off x="770011" y="2780908"/>
            <a:ext cx="9646608" cy="3127376"/>
          </a:xfrm>
          <a:prstGeom prst="rect">
            <a:avLst/>
          </a:prstGeom>
        </p:spPr>
      </p:pic>
      <p:sp>
        <p:nvSpPr>
          <p:cNvPr id="5" name="TextBox 4">
            <a:extLst>
              <a:ext uri="{FF2B5EF4-FFF2-40B4-BE49-F238E27FC236}">
                <a16:creationId xmlns:a16="http://schemas.microsoft.com/office/drawing/2014/main" id="{A676C7F8-18B7-95B4-025A-961AA8EA7486}"/>
              </a:ext>
            </a:extLst>
          </p:cNvPr>
          <p:cNvSpPr txBox="1"/>
          <p:nvPr/>
        </p:nvSpPr>
        <p:spPr>
          <a:xfrm>
            <a:off x="770010" y="1233722"/>
            <a:ext cx="10127375" cy="1015663"/>
          </a:xfrm>
          <a:prstGeom prst="rect">
            <a:avLst/>
          </a:prstGeom>
          <a:noFill/>
        </p:spPr>
        <p:txBody>
          <a:bodyPr wrap="square">
            <a:spAutoFit/>
          </a:bodyPr>
          <a:lstStyle/>
          <a:p>
            <a:pPr marL="0" indent="0">
              <a:buNone/>
            </a:pPr>
            <a:r>
              <a:rPr lang="en-US" sz="1200" b="1" dirty="0"/>
              <a:t>Mid Payload Range (2500 kg to 5000 kg):</a:t>
            </a:r>
          </a:p>
          <a:p>
            <a:pPr marL="171450" indent="-171450">
              <a:buFont typeface="Arial" panose="020B0604020202020204" pitchFamily="34" charset="0"/>
              <a:buChar char="•"/>
            </a:pPr>
            <a:r>
              <a:rPr lang="en-US" sz="1200" b="1" dirty="0"/>
              <a:t>Observation:</a:t>
            </a:r>
            <a:r>
              <a:rPr lang="en-US" sz="1200" dirty="0"/>
              <a:t> For payloads between 2500 kg to 5000 kg, booster versions such as FT and B4 continue to show a high success rate. Some failures are still observed in this range, but the overall trend is that of high success.</a:t>
            </a:r>
          </a:p>
          <a:p>
            <a:pPr marL="171450" indent="-171450">
              <a:buFont typeface="Arial" panose="020B0604020202020204" pitchFamily="34" charset="0"/>
              <a:buChar char="•"/>
            </a:pPr>
            <a:r>
              <a:rPr lang="en-US" sz="1200" b="1" dirty="0"/>
              <a:t>Key Insight:</a:t>
            </a:r>
            <a:r>
              <a:rPr lang="en-US" sz="1200" dirty="0"/>
              <a:t> Payloads within this mid-range demonstrate reliable performance for newer booster versions (e.g., B4), indicating technological improvements for mid-weight payloads.</a:t>
            </a:r>
          </a:p>
        </p:txBody>
      </p:sp>
    </p:spTree>
    <p:extLst>
      <p:ext uri="{BB962C8B-B14F-4D97-AF65-F5344CB8AC3E}">
        <p14:creationId xmlns:p14="http://schemas.microsoft.com/office/powerpoint/2010/main" val="1889354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98ACD-A572-FDE0-E40A-3FC7C8C0D79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349722-DAD5-4CD0-C175-6E06B3735EDC}"/>
              </a:ext>
            </a:extLst>
          </p:cNvPr>
          <p:cNvSpPr>
            <a:spLocks noGrp="1"/>
          </p:cNvSpPr>
          <p:nvPr>
            <p:ph type="sldNum" sz="quarter" idx="12"/>
          </p:nvPr>
        </p:nvSpPr>
        <p:spPr>
          <a:xfrm>
            <a:off x="8714772" y="6028785"/>
            <a:ext cx="2266370" cy="398426"/>
          </a:xfrm>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76C6B563-A91C-1C36-2936-4699C99A1C86}"/>
              </a:ext>
            </a:extLst>
          </p:cNvPr>
          <p:cNvSpPr>
            <a:spLocks noGrp="1"/>
          </p:cNvSpPr>
          <p:nvPr>
            <p:ph idx="4294967295"/>
          </p:nvPr>
        </p:nvSpPr>
        <p:spPr>
          <a:xfrm>
            <a:off x="770011" y="1292677"/>
            <a:ext cx="9769156" cy="1380768"/>
          </a:xfrm>
          <a:prstGeom prst="rect">
            <a:avLst/>
          </a:prstGeom>
        </p:spPr>
        <p:txBody>
          <a:bodyPr lIns="91440" tIns="45720" rIns="91440" bIns="45720" anchor="t">
            <a:normAutofit/>
          </a:bodyPr>
          <a:lstStyle/>
          <a:p>
            <a:pPr marL="0" indent="0">
              <a:buNone/>
            </a:pPr>
            <a:r>
              <a:rPr lang="en-US" sz="1200" b="1" dirty="0"/>
              <a:t>Higher Payload Range (5000 kg to 7500 kg):</a:t>
            </a:r>
          </a:p>
          <a:p>
            <a:pPr>
              <a:buFont typeface="Arial" panose="020B0604020202020204" pitchFamily="34" charset="0"/>
              <a:buChar char="•"/>
            </a:pPr>
            <a:r>
              <a:rPr lang="en-US" sz="1200" b="1" dirty="0"/>
              <a:t>Observation:</a:t>
            </a:r>
            <a:r>
              <a:rPr lang="en-US" sz="1200" dirty="0"/>
              <a:t> As the payload weight increases, fewer data points are present. The success rate is still high for certain booster versions, such as FT and B4, though failures are seen for heavier payloads.</a:t>
            </a:r>
          </a:p>
          <a:p>
            <a:pPr>
              <a:buFont typeface="Arial" panose="020B0604020202020204" pitchFamily="34" charset="0"/>
              <a:buChar char="•"/>
            </a:pPr>
            <a:r>
              <a:rPr lang="en-US" sz="1200" b="1" dirty="0"/>
              <a:t>Key Insight:</a:t>
            </a:r>
            <a:r>
              <a:rPr lang="en-US" sz="1200" dirty="0"/>
              <a:t> As payload mass increases, the success rate still remains robust for modern booster versions, particularly for payloads handled by FT and B4 versions. However, there are some failures, indicating that very high payloads may introduce challenges.</a:t>
            </a:r>
          </a:p>
        </p:txBody>
      </p:sp>
      <p:sp>
        <p:nvSpPr>
          <p:cNvPr id="12" name="Title 1">
            <a:extLst>
              <a:ext uri="{FF2B5EF4-FFF2-40B4-BE49-F238E27FC236}">
                <a16:creationId xmlns:a16="http://schemas.microsoft.com/office/drawing/2014/main" id="{7D7B55BA-0D99-C724-1DD5-3DAFF93F21C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 scatter plot for all sites(3/4)</a:t>
            </a:r>
            <a:endParaRPr lang="en-US" dirty="0">
              <a:solidFill>
                <a:srgbClr val="0B49CB"/>
              </a:solidFill>
              <a:latin typeface="Abadi"/>
            </a:endParaRPr>
          </a:p>
        </p:txBody>
      </p:sp>
      <p:pic>
        <p:nvPicPr>
          <p:cNvPr id="9" name="Picture 8" descr="A graph with numbers and a line&#10;&#10;Description automatically generated with medium confidence">
            <a:extLst>
              <a:ext uri="{FF2B5EF4-FFF2-40B4-BE49-F238E27FC236}">
                <a16:creationId xmlns:a16="http://schemas.microsoft.com/office/drawing/2014/main" id="{EA1296E1-50E6-4437-A0A0-A68E8FAA3DFD}"/>
              </a:ext>
            </a:extLst>
          </p:cNvPr>
          <p:cNvPicPr>
            <a:picLocks noChangeAspect="1"/>
          </p:cNvPicPr>
          <p:nvPr/>
        </p:nvPicPr>
        <p:blipFill>
          <a:blip r:embed="rId2"/>
          <a:stretch>
            <a:fillRect/>
          </a:stretch>
        </p:blipFill>
        <p:spPr>
          <a:xfrm>
            <a:off x="859593" y="3015732"/>
            <a:ext cx="9123393" cy="3069191"/>
          </a:xfrm>
          <a:prstGeom prst="rect">
            <a:avLst/>
          </a:prstGeom>
        </p:spPr>
      </p:pic>
    </p:spTree>
    <p:extLst>
      <p:ext uri="{BB962C8B-B14F-4D97-AF65-F5344CB8AC3E}">
        <p14:creationId xmlns:p14="http://schemas.microsoft.com/office/powerpoint/2010/main" val="1698652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60D0B-93F9-C539-62FA-E1B5D53B9E1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C8911E-508A-98F3-F8BF-3670B3157633}"/>
              </a:ext>
            </a:extLst>
          </p:cNvPr>
          <p:cNvSpPr>
            <a:spLocks noGrp="1"/>
          </p:cNvSpPr>
          <p:nvPr>
            <p:ph type="sldNum" sz="quarter" idx="12"/>
          </p:nvPr>
        </p:nvSpPr>
        <p:spPr>
          <a:xfrm>
            <a:off x="8714772" y="6028785"/>
            <a:ext cx="2266370" cy="398426"/>
          </a:xfrm>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4682B299-57F4-A2D5-68FB-E1830F93B65B}"/>
              </a:ext>
            </a:extLst>
          </p:cNvPr>
          <p:cNvSpPr>
            <a:spLocks noGrp="1"/>
          </p:cNvSpPr>
          <p:nvPr>
            <p:ph idx="4294967295"/>
          </p:nvPr>
        </p:nvSpPr>
        <p:spPr>
          <a:xfrm>
            <a:off x="770010" y="1292676"/>
            <a:ext cx="10721263" cy="1518079"/>
          </a:xfrm>
          <a:prstGeom prst="rect">
            <a:avLst/>
          </a:prstGeom>
        </p:spPr>
        <p:txBody>
          <a:bodyPr lIns="91440" tIns="45720" rIns="91440" bIns="45720" anchor="t">
            <a:normAutofit/>
          </a:bodyPr>
          <a:lstStyle/>
          <a:p>
            <a:pPr marL="0" indent="0">
              <a:buNone/>
            </a:pPr>
            <a:r>
              <a:rPr lang="en-US" sz="1200" b="1" dirty="0"/>
              <a:t>Very High Payload Range (7500 kg to 10,000 kg):</a:t>
            </a:r>
          </a:p>
          <a:p>
            <a:pPr>
              <a:buFont typeface="Arial" panose="020B0604020202020204" pitchFamily="34" charset="0"/>
              <a:buChar char="•"/>
            </a:pPr>
            <a:r>
              <a:rPr lang="en-US" sz="1200" b="1" dirty="0"/>
              <a:t>Observation:</a:t>
            </a:r>
            <a:r>
              <a:rPr lang="en-US" sz="1200" dirty="0"/>
              <a:t> In the highest payload range, we see mostly newer booster versions such as B4 and B5 handling the launches, with a high success rate. The data points for this range are fewer, but it’s clear that the larger payloads are successfully managed by the latest technologies.</a:t>
            </a:r>
          </a:p>
          <a:p>
            <a:pPr>
              <a:buFont typeface="Arial" panose="020B0604020202020204" pitchFamily="34" charset="0"/>
              <a:buChar char="•"/>
            </a:pPr>
            <a:r>
              <a:rPr lang="en-US" sz="1200" b="1" dirty="0"/>
              <a:t>Key Insight:</a:t>
            </a:r>
            <a:r>
              <a:rPr lang="en-US" sz="1200" dirty="0"/>
              <a:t> The highest payloads are exclusively handled by newer booster versions like B4 and B5, showing the technological advancements in handling larger payloads with high success.</a:t>
            </a:r>
            <a:endParaRPr lang="en-US" sz="1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6630C3F5-17AB-05CA-2D46-07F57B33A55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 scatter plot for all sites(4/4)</a:t>
            </a:r>
            <a:endParaRPr lang="en-US" dirty="0">
              <a:solidFill>
                <a:srgbClr val="0B49CB"/>
              </a:solidFill>
              <a:latin typeface="Abadi"/>
            </a:endParaRPr>
          </a:p>
        </p:txBody>
      </p:sp>
      <p:pic>
        <p:nvPicPr>
          <p:cNvPr id="11" name="Picture 10" descr="A screenshot of a graph&#10;&#10;Description automatically generated">
            <a:extLst>
              <a:ext uri="{FF2B5EF4-FFF2-40B4-BE49-F238E27FC236}">
                <a16:creationId xmlns:a16="http://schemas.microsoft.com/office/drawing/2014/main" id="{5595E6EE-A0FB-02D3-894A-4AEAA5BF8BFA}"/>
              </a:ext>
            </a:extLst>
          </p:cNvPr>
          <p:cNvPicPr>
            <a:picLocks noChangeAspect="1"/>
          </p:cNvPicPr>
          <p:nvPr/>
        </p:nvPicPr>
        <p:blipFill>
          <a:blip r:embed="rId2"/>
          <a:stretch>
            <a:fillRect/>
          </a:stretch>
        </p:blipFill>
        <p:spPr>
          <a:xfrm>
            <a:off x="1093509" y="3015733"/>
            <a:ext cx="9455085" cy="3136024"/>
          </a:xfrm>
          <a:prstGeom prst="rect">
            <a:avLst/>
          </a:prstGeom>
        </p:spPr>
      </p:pic>
    </p:spTree>
    <p:extLst>
      <p:ext uri="{BB962C8B-B14F-4D97-AF65-F5344CB8AC3E}">
        <p14:creationId xmlns:p14="http://schemas.microsoft.com/office/powerpoint/2010/main" val="1220786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buNone/>
            </a:pPr>
            <a:r>
              <a:rPr lang="en-US" sz="1400" dirty="0"/>
              <a:t>The classification accuracy comparison shows the performance of different models: Logistic Regression, Support Vector Machine, Decision Tree, and K-Nearest Neighbors. Based on the graph:</a:t>
            </a:r>
          </a:p>
          <a:p>
            <a:pPr>
              <a:buFont typeface="Arial" panose="020B0604020202020204" pitchFamily="34" charset="0"/>
              <a:buChar char="•"/>
            </a:pPr>
            <a:r>
              <a:rPr lang="en-US" sz="1400" b="1" dirty="0"/>
              <a:t>Logistic Regression</a:t>
            </a:r>
            <a:r>
              <a:rPr lang="en-US" sz="1400" dirty="0"/>
              <a:t>, </a:t>
            </a:r>
            <a:r>
              <a:rPr lang="en-US" sz="1400" b="1" dirty="0"/>
              <a:t>Support Vector Machine</a:t>
            </a:r>
            <a:r>
              <a:rPr lang="en-US" sz="1400" dirty="0"/>
              <a:t>, and </a:t>
            </a:r>
            <a:r>
              <a:rPr lang="en-US" sz="1400" b="1" dirty="0"/>
              <a:t>K-Nearest Neighbors</a:t>
            </a:r>
            <a:r>
              <a:rPr lang="en-US" sz="1400" dirty="0"/>
              <a:t> all have the same highest accuracy at approximately 0.83.</a:t>
            </a:r>
          </a:p>
          <a:p>
            <a:pPr>
              <a:buFont typeface="Arial" panose="020B0604020202020204" pitchFamily="34" charset="0"/>
              <a:buChar char="•"/>
            </a:pPr>
            <a:r>
              <a:rPr lang="en-US" sz="1400" dirty="0"/>
              <a:t>The </a:t>
            </a:r>
            <a:r>
              <a:rPr lang="en-US" sz="1400" b="1" dirty="0"/>
              <a:t>Decision Tree</a:t>
            </a:r>
            <a:r>
              <a:rPr lang="en-US" sz="1400" dirty="0"/>
              <a:t> model has the lowest accuracy at approximately 0.67.</a:t>
            </a:r>
          </a:p>
          <a:p>
            <a:pPr marL="0" indent="0">
              <a:buNone/>
            </a:pPr>
            <a:r>
              <a:rPr lang="en-US" sz="1400" dirty="0"/>
              <a:t>The explanation here is that Logistic Regression, Support Vector Machine, and K-Nearest Neighbors all performed similarly, and any of these models can be considered the best in terms of accuracy for this particular dataset. The Decision Tree model underperformed compared to the other three models.</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showing different colored rectangles&#10;&#10;Description automatically generated">
            <a:extLst>
              <a:ext uri="{FF2B5EF4-FFF2-40B4-BE49-F238E27FC236}">
                <a16:creationId xmlns:a16="http://schemas.microsoft.com/office/drawing/2014/main" id="{0D924540-965D-8834-AFA3-9F2A43723BC5}"/>
              </a:ext>
            </a:extLst>
          </p:cNvPr>
          <p:cNvPicPr>
            <a:picLocks noChangeAspect="1"/>
          </p:cNvPicPr>
          <p:nvPr/>
        </p:nvPicPr>
        <p:blipFill>
          <a:blip r:embed="rId3"/>
          <a:stretch>
            <a:fillRect/>
          </a:stretch>
        </p:blipFill>
        <p:spPr>
          <a:xfrm>
            <a:off x="6125810" y="1666496"/>
            <a:ext cx="5159801" cy="422720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311036" cy="3811588"/>
          </a:xfrm>
          <a:prstGeom prst="rect">
            <a:avLst/>
          </a:prstGeom>
        </p:spPr>
        <p:txBody>
          <a:bodyPr>
            <a:normAutofit/>
          </a:bodyPr>
          <a:lstStyle/>
          <a:p>
            <a:pPr>
              <a:buFont typeface="Arial" panose="020B0604020202020204" pitchFamily="34" charset="0"/>
              <a:buChar char="•"/>
            </a:pPr>
            <a:r>
              <a:rPr lang="en-US" sz="1200" b="1" dirty="0"/>
              <a:t>True Positives (TP)</a:t>
            </a:r>
            <a:r>
              <a:rPr lang="en-US" sz="1200" dirty="0"/>
              <a:t>: These are cases where the true label is "landed" and the model also predicted "landed" correctly. In your case, there are 12 true positives. This means the model made 12 correct predictions where a successful landing was correctly identified.</a:t>
            </a:r>
          </a:p>
          <a:p>
            <a:pPr>
              <a:buFont typeface="Arial" panose="020B0604020202020204" pitchFamily="34" charset="0"/>
              <a:buChar char="•"/>
            </a:pPr>
            <a:r>
              <a:rPr lang="en-US" sz="1200" b="1" dirty="0"/>
              <a:t>False Positives (FP)</a:t>
            </a:r>
            <a:r>
              <a:rPr lang="en-US" sz="1200" dirty="0"/>
              <a:t>: These are cases where the true label is "not landed," but the model incorrectly predicted "landed." In your case, there are 3 false positives. This indicates that the model predicted a successful landing when, in reality, it was not successful.</a:t>
            </a:r>
          </a:p>
          <a:p>
            <a:pPr marL="0" indent="0">
              <a:buNone/>
            </a:pPr>
            <a:r>
              <a:rPr lang="en-US" sz="1200" b="1" dirty="0"/>
              <a:t>Insights:</a:t>
            </a:r>
          </a:p>
          <a:p>
            <a:pPr>
              <a:buFont typeface="Arial" panose="020B0604020202020204" pitchFamily="34" charset="0"/>
              <a:buChar char="•"/>
            </a:pPr>
            <a:r>
              <a:rPr lang="en-US" sz="1200" dirty="0"/>
              <a:t>The issue with </a:t>
            </a:r>
            <a:r>
              <a:rPr lang="en-US" sz="1200" b="1" dirty="0"/>
              <a:t>False Positives</a:t>
            </a:r>
            <a:r>
              <a:rPr lang="en-US" sz="1200" dirty="0"/>
              <a:t> could be problematic in situations where predicting a successful landing is critical (e.g., financial implications or safety measures).</a:t>
            </a:r>
          </a:p>
          <a:p>
            <a:pPr>
              <a:buFont typeface="Arial" panose="020B0604020202020204" pitchFamily="34" charset="0"/>
              <a:buChar char="•"/>
            </a:pPr>
            <a:r>
              <a:rPr lang="en-US" sz="1200" dirty="0"/>
              <a:t>The confusion matrix shows that logistic regression performs reasonably well in identifying true positives but still has a small number of false positives.</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graph of different colored squares&#10;&#10;Description automatically generated with medium confidence">
            <a:extLst>
              <a:ext uri="{FF2B5EF4-FFF2-40B4-BE49-F238E27FC236}">
                <a16:creationId xmlns:a16="http://schemas.microsoft.com/office/drawing/2014/main" id="{E17972DB-5694-58CC-1EEC-2FCB9737C221}"/>
              </a:ext>
            </a:extLst>
          </p:cNvPr>
          <p:cNvPicPr>
            <a:picLocks noChangeAspect="1"/>
          </p:cNvPicPr>
          <p:nvPr/>
        </p:nvPicPr>
        <p:blipFill>
          <a:blip r:embed="rId3"/>
          <a:stretch>
            <a:fillRect/>
          </a:stretch>
        </p:blipFill>
        <p:spPr>
          <a:xfrm>
            <a:off x="5735711" y="1491673"/>
            <a:ext cx="5549900" cy="45339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38838" cy="4351338"/>
          </a:xfrm>
          <a:prstGeom prst="rect">
            <a:avLst/>
          </a:prstGeom>
        </p:spPr>
        <p:txBody>
          <a:bodyPr>
            <a:normAutofit/>
          </a:bodyPr>
          <a:lstStyle/>
          <a:p>
            <a:pPr>
              <a:lnSpc>
                <a:spcPct val="100000"/>
              </a:lnSpc>
              <a:spcBef>
                <a:spcPts val="1400"/>
              </a:spcBef>
            </a:pPr>
            <a:r>
              <a:rPr lang="en-US" sz="1600" b="1" dirty="0"/>
              <a:t>Logistic Regression</a:t>
            </a:r>
            <a:r>
              <a:rPr lang="en-US" sz="1600" dirty="0"/>
              <a:t>, </a:t>
            </a:r>
            <a:r>
              <a:rPr lang="en-US" sz="1600" b="1" dirty="0"/>
              <a:t>Support Vector Machine</a:t>
            </a:r>
            <a:r>
              <a:rPr lang="en-US" sz="1600" dirty="0"/>
              <a:t>, and </a:t>
            </a:r>
            <a:r>
              <a:rPr lang="en-US" sz="1600" b="1" dirty="0"/>
              <a:t>K-Nearest Neighbors</a:t>
            </a:r>
            <a:r>
              <a:rPr lang="en-US" sz="1600" dirty="0"/>
              <a:t> models performed equally well, each achieving an accuracy of </a:t>
            </a:r>
            <a:r>
              <a:rPr lang="en-US" sz="1600" b="1" dirty="0"/>
              <a:t>83.33%</a:t>
            </a:r>
            <a:r>
              <a:rPr lang="en-US" sz="1600" dirty="0"/>
              <a:t>.</a:t>
            </a:r>
          </a:p>
          <a:p>
            <a:pPr>
              <a:lnSpc>
                <a:spcPct val="100000"/>
              </a:lnSpc>
              <a:spcBef>
                <a:spcPts val="1400"/>
              </a:spcBef>
            </a:pPr>
            <a:r>
              <a:rPr lang="en-US" sz="1600" b="1" dirty="0"/>
              <a:t>Decision Tree</a:t>
            </a:r>
            <a:r>
              <a:rPr lang="en-US" sz="1600" dirty="0"/>
              <a:t> had the lowest performance, with an accuracy of </a:t>
            </a:r>
            <a:r>
              <a:rPr lang="en-US" sz="1600" b="1" dirty="0"/>
              <a:t>66.67%</a:t>
            </a:r>
            <a:r>
              <a:rPr lang="en-US" sz="1600" dirty="0"/>
              <a:t>.</a:t>
            </a:r>
          </a:p>
          <a:p>
            <a:pPr>
              <a:lnSpc>
                <a:spcPct val="100000"/>
              </a:lnSpc>
              <a:spcBef>
                <a:spcPts val="1400"/>
              </a:spcBef>
            </a:pPr>
            <a:r>
              <a:rPr lang="en-US" sz="1600" dirty="0"/>
              <a:t>The </a:t>
            </a:r>
            <a:r>
              <a:rPr lang="en-US" sz="1600" b="1" dirty="0"/>
              <a:t>best performing models</a:t>
            </a:r>
            <a:r>
              <a:rPr lang="en-US" sz="1600" dirty="0"/>
              <a:t> are </a:t>
            </a:r>
            <a:r>
              <a:rPr lang="en-US" sz="1600" b="1" dirty="0"/>
              <a:t>Logistic Regression</a:t>
            </a:r>
            <a:r>
              <a:rPr lang="en-US" sz="1600" dirty="0"/>
              <a:t>, </a:t>
            </a:r>
            <a:r>
              <a:rPr lang="en-US" sz="1600" b="1" dirty="0"/>
              <a:t>Support Vector Machine</a:t>
            </a:r>
            <a:r>
              <a:rPr lang="en-US" sz="1600" dirty="0"/>
              <a:t>, and </a:t>
            </a:r>
            <a:r>
              <a:rPr lang="en-US" sz="1600" b="1" dirty="0"/>
              <a:t>K-Nearest Neighbors</a:t>
            </a:r>
            <a:r>
              <a:rPr lang="en-US" sz="1600" dirty="0"/>
              <a:t>, all with identical accuracy.</a:t>
            </a:r>
          </a:p>
          <a:p>
            <a:pPr>
              <a:lnSpc>
                <a:spcPct val="100000"/>
              </a:lnSpc>
              <a:spcBef>
                <a:spcPts val="1400"/>
              </a:spcBef>
            </a:pPr>
            <a:r>
              <a:rPr lang="en-US" sz="1600" dirty="0"/>
              <a:t>The </a:t>
            </a:r>
            <a:r>
              <a:rPr lang="en-US" sz="1600" b="1" dirty="0"/>
              <a:t>Decision Tree</a:t>
            </a:r>
            <a:r>
              <a:rPr lang="en-US" sz="1600" dirty="0"/>
              <a:t> model underperformed compared to the other models, indicating it might not be the best choice for this particular problem without further tuning or feature engineering.</a:t>
            </a:r>
          </a:p>
          <a:p>
            <a:pPr>
              <a:lnSpc>
                <a:spcPct val="100000"/>
              </a:lnSpc>
              <a:spcBef>
                <a:spcPts val="1400"/>
              </a:spcBef>
            </a:pPr>
            <a:r>
              <a:rPr lang="en-US" sz="1600" b="1" dirty="0"/>
              <a:t>Further steps</a:t>
            </a:r>
            <a:r>
              <a:rPr lang="en-US" sz="1600" dirty="0"/>
              <a:t> could involve deeper hyperparameter tuning or exploring ensemble methods to improve the accuracy across models or find a more distinct leader.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7A9A9-2C90-B12A-4E42-6AF67B170B7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C98E54-83AC-5739-4D4A-45AA8BCA75ED}"/>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11" name="Title 1">
            <a:extLst>
              <a:ext uri="{FF2B5EF4-FFF2-40B4-BE49-F238E27FC236}">
                <a16:creationId xmlns:a16="http://schemas.microsoft.com/office/drawing/2014/main" id="{6127C67E-4364-6B9D-F2E5-733BCE9A89F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graphicFrame>
        <p:nvGraphicFramePr>
          <p:cNvPr id="2" name="Table 1">
            <a:extLst>
              <a:ext uri="{FF2B5EF4-FFF2-40B4-BE49-F238E27FC236}">
                <a16:creationId xmlns:a16="http://schemas.microsoft.com/office/drawing/2014/main" id="{58A1B523-9DA9-D2D4-9583-A83E85BEE96B}"/>
              </a:ext>
            </a:extLst>
          </p:cNvPr>
          <p:cNvGraphicFramePr>
            <a:graphicFrameLocks noGrp="1"/>
          </p:cNvGraphicFramePr>
          <p:nvPr>
            <p:extLst>
              <p:ext uri="{D42A27DB-BD31-4B8C-83A1-F6EECF244321}">
                <p14:modId xmlns:p14="http://schemas.microsoft.com/office/powerpoint/2010/main" val="2900413530"/>
              </p:ext>
            </p:extLst>
          </p:nvPr>
        </p:nvGraphicFramePr>
        <p:xfrm>
          <a:off x="770010" y="1407823"/>
          <a:ext cx="11088910" cy="4450080"/>
        </p:xfrm>
        <a:graphic>
          <a:graphicData uri="http://schemas.openxmlformats.org/drawingml/2006/table">
            <a:tbl>
              <a:tblPr firstRow="1" bandRow="1">
                <a:tableStyleId>{5C22544A-7EE6-4342-B048-85BDC9FD1C3A}</a:tableStyleId>
              </a:tblPr>
              <a:tblGrid>
                <a:gridCol w="1963763">
                  <a:extLst>
                    <a:ext uri="{9D8B030D-6E8A-4147-A177-3AD203B41FA5}">
                      <a16:colId xmlns:a16="http://schemas.microsoft.com/office/drawing/2014/main" val="1606273178"/>
                    </a:ext>
                  </a:extLst>
                </a:gridCol>
                <a:gridCol w="9125147">
                  <a:extLst>
                    <a:ext uri="{9D8B030D-6E8A-4147-A177-3AD203B41FA5}">
                      <a16:colId xmlns:a16="http://schemas.microsoft.com/office/drawing/2014/main" val="2715536062"/>
                    </a:ext>
                  </a:extLst>
                </a:gridCol>
              </a:tblGrid>
              <a:tr h="370840">
                <a:tc>
                  <a:txBody>
                    <a:bodyPr/>
                    <a:lstStyle/>
                    <a:p>
                      <a:r>
                        <a:rPr lang="en-US" sz="1100" dirty="0"/>
                        <a:t>contents</a:t>
                      </a:r>
                    </a:p>
                  </a:txBody>
                  <a:tcPr anchor="ctr"/>
                </a:tc>
                <a:tc>
                  <a:txBody>
                    <a:bodyPr/>
                    <a:lstStyle/>
                    <a:p>
                      <a:r>
                        <a:rPr lang="en-US" sz="1100" dirty="0"/>
                        <a:t>Sources</a:t>
                      </a:r>
                    </a:p>
                  </a:txBody>
                  <a:tcPr anchor="ctr"/>
                </a:tc>
                <a:extLst>
                  <a:ext uri="{0D108BD9-81ED-4DB2-BD59-A6C34878D82A}">
                    <a16:rowId xmlns:a16="http://schemas.microsoft.com/office/drawing/2014/main" val="2940734624"/>
                  </a:ext>
                </a:extLst>
              </a:tr>
              <a:tr h="370840">
                <a:tc>
                  <a:txBody>
                    <a:bodyPr/>
                    <a:lstStyle/>
                    <a:p>
                      <a:pPr algn="l" fontAlgn="b"/>
                      <a:r>
                        <a:rPr lang="en-US" sz="1100" b="0" i="0" u="none" strike="noStrike">
                          <a:solidFill>
                            <a:srgbClr val="000000"/>
                          </a:solidFill>
                          <a:effectLst/>
                          <a:latin typeface="Aptos Narrow" panose="020B0004020202020204" pitchFamily="34" charset="0"/>
                        </a:rPr>
                        <a:t>Data Collection – SpaceX API</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3"/>
                        </a:rPr>
                        <a:t>https://github.com/juyeon444/data-science-capstone/blob/main/Module 1 - 1. Lab 1 Collecting the data - jupyter-labs-spacex-data-collection-api.ipynb</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665463723"/>
                  </a:ext>
                </a:extLst>
              </a:tr>
              <a:tr h="370840">
                <a:tc>
                  <a:txBody>
                    <a:bodyPr/>
                    <a:lstStyle/>
                    <a:p>
                      <a:pPr algn="l" fontAlgn="b"/>
                      <a:r>
                        <a:rPr lang="en-US" sz="1100" b="0" i="0" u="none" strike="noStrike">
                          <a:solidFill>
                            <a:srgbClr val="000000"/>
                          </a:solidFill>
                          <a:effectLst/>
                          <a:latin typeface="Aptos Narrow" panose="020B0004020202020204" pitchFamily="34" charset="0"/>
                        </a:rPr>
                        <a:t>Data Collection – SpaceX API</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4"/>
                        </a:rPr>
                        <a:t>https://github.com/juyeon444/data-science-capstone/blob/main/Module 1 - 1. Lab 1 Collecting the data - dataset_part_1.csv</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64915283"/>
                  </a:ext>
                </a:extLst>
              </a:tr>
              <a:tr h="370840">
                <a:tc>
                  <a:txBody>
                    <a:bodyPr/>
                    <a:lstStyle/>
                    <a:p>
                      <a:pPr algn="l" fontAlgn="b"/>
                      <a:r>
                        <a:rPr lang="en-US" sz="1100" b="0" i="0" u="none" strike="noStrike">
                          <a:solidFill>
                            <a:srgbClr val="000000"/>
                          </a:solidFill>
                          <a:effectLst/>
                          <a:latin typeface="Aptos Narrow" panose="020B0004020202020204" pitchFamily="34" charset="0"/>
                        </a:rPr>
                        <a:t>Data Collection – SpaceX API</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5"/>
                        </a:rPr>
                        <a:t>https://juyeon444.github.io/data-science-capstone/Module 1 - 1. Lab 1 Collecting the data - jupyter-labs-spacex-data-collection-api.html</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61292095"/>
                  </a:ext>
                </a:extLst>
              </a:tr>
              <a:tr h="370840">
                <a:tc>
                  <a:txBody>
                    <a:bodyPr/>
                    <a:lstStyle/>
                    <a:p>
                      <a:pPr algn="l" rtl="0" fontAlgn="ctr"/>
                      <a:r>
                        <a:rPr lang="en-US" sz="1100" b="0" i="0" u="none" strike="noStrike">
                          <a:solidFill>
                            <a:srgbClr val="000000"/>
                          </a:solidFill>
                          <a:effectLst/>
                          <a:latin typeface="Abadi" panose="020B0604020104020204" pitchFamily="34" charset="0"/>
                        </a:rPr>
                        <a:t>Data Collection - Scraping</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6"/>
                        </a:rPr>
                        <a:t>https://juyeon444.github.io/data-science-capstone/Module 1 - 2. Space X Falcon 9 First Stage Landing Prediction - jupyter-labs-webscraping.html</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107831969"/>
                  </a:ext>
                </a:extLst>
              </a:tr>
              <a:tr h="370840">
                <a:tc>
                  <a:txBody>
                    <a:bodyPr/>
                    <a:lstStyle/>
                    <a:p>
                      <a:pPr algn="l" rtl="0" fontAlgn="ctr"/>
                      <a:r>
                        <a:rPr lang="en-US" sz="1100" b="0" i="0" u="none" strike="noStrike">
                          <a:solidFill>
                            <a:srgbClr val="000000"/>
                          </a:solidFill>
                          <a:effectLst/>
                          <a:latin typeface="Abadi" panose="020B0604020104020204" pitchFamily="34" charset="0"/>
                        </a:rPr>
                        <a:t>Data Collection - Scraping</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7"/>
                        </a:rPr>
                        <a:t>https://github.com/juyeon444/data-science-capstone/blob/main/Module 1 - 2. Space X Falcon 9 First Stage Landing Prediction - jupyter-labs-webscraping.ipynb</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9673319"/>
                  </a:ext>
                </a:extLst>
              </a:tr>
              <a:tr h="370840">
                <a:tc>
                  <a:txBody>
                    <a:bodyPr/>
                    <a:lstStyle/>
                    <a:p>
                      <a:pPr algn="l" rtl="0" fontAlgn="ctr"/>
                      <a:r>
                        <a:rPr lang="en-US" sz="1100" b="0" i="0" u="none" strike="noStrike">
                          <a:solidFill>
                            <a:srgbClr val="000000"/>
                          </a:solidFill>
                          <a:effectLst/>
                          <a:latin typeface="Abadi" panose="020B0604020104020204" pitchFamily="34" charset="0"/>
                        </a:rPr>
                        <a:t>Data Collection - Scraping</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8"/>
                        </a:rPr>
                        <a:t>https://github.com/juyeon444/data-science-capstone/blob/main/Module 1 - 2. Space X Falcon 9 First Stage Landing Prediction - spacex_web_scraped.csv</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780071893"/>
                  </a:ext>
                </a:extLst>
              </a:tr>
              <a:tr h="370840">
                <a:tc>
                  <a:txBody>
                    <a:bodyPr/>
                    <a:lstStyle/>
                    <a:p>
                      <a:pPr algn="l" rtl="0" fontAlgn="ctr"/>
                      <a:r>
                        <a:rPr lang="en-US" sz="1100" b="0" i="0" u="none" strike="noStrike">
                          <a:solidFill>
                            <a:srgbClr val="000000"/>
                          </a:solidFill>
                          <a:effectLst/>
                          <a:latin typeface="Abadi" panose="020B0604020104020204" pitchFamily="34" charset="0"/>
                        </a:rPr>
                        <a:t>Data Wrangling</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9"/>
                        </a:rPr>
                        <a:t>https://github.com/juyeon444/data-science-capstone/blob/main/Module 1 - 3. Lab 2 Data wrangling - dataset_part_2.csv</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691947421"/>
                  </a:ext>
                </a:extLst>
              </a:tr>
              <a:tr h="370840">
                <a:tc>
                  <a:txBody>
                    <a:bodyPr/>
                    <a:lstStyle/>
                    <a:p>
                      <a:pPr algn="l" rtl="0" fontAlgn="ctr"/>
                      <a:r>
                        <a:rPr lang="en-US" sz="1100" b="0" i="0" u="none" strike="noStrike">
                          <a:solidFill>
                            <a:srgbClr val="000000"/>
                          </a:solidFill>
                          <a:effectLst/>
                          <a:latin typeface="Abadi" panose="020B0604020104020204" pitchFamily="34" charset="0"/>
                        </a:rPr>
                        <a:t>Data Wrangling</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10"/>
                        </a:rPr>
                        <a:t>https://juyeon444.github.io/data-science-capstone/Module 1 - 3. Lab 2 Data wrangling - labs-jupyter-spacex-Data wrangling.html</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40554701"/>
                  </a:ext>
                </a:extLst>
              </a:tr>
              <a:tr h="370840">
                <a:tc>
                  <a:txBody>
                    <a:bodyPr/>
                    <a:lstStyle/>
                    <a:p>
                      <a:pPr algn="l" rtl="0" fontAlgn="ctr"/>
                      <a:r>
                        <a:rPr lang="en-US" sz="1100" b="0" i="0" u="none" strike="noStrike">
                          <a:solidFill>
                            <a:srgbClr val="000000"/>
                          </a:solidFill>
                          <a:effectLst/>
                          <a:latin typeface="Abadi" panose="020B0604020104020204" pitchFamily="34" charset="0"/>
                        </a:rPr>
                        <a:t>Data Wrangling</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11"/>
                        </a:rPr>
                        <a:t>https://github.com/juyeon444/data-science-capstone/blob/main/Module 1 - 3. Lab 2 Data wrangling - labs-jupyter-spacex-Data wrangling.ipynb</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254306996"/>
                  </a:ext>
                </a:extLst>
              </a:tr>
              <a:tr h="370840">
                <a:tc>
                  <a:txBody>
                    <a:bodyPr/>
                    <a:lstStyle/>
                    <a:p>
                      <a:pPr algn="l" rtl="0" fontAlgn="ctr"/>
                      <a:r>
                        <a:rPr lang="en-US" sz="1100" b="0" i="0" u="none" strike="noStrike">
                          <a:solidFill>
                            <a:srgbClr val="000000"/>
                          </a:solidFill>
                          <a:effectLst/>
                          <a:latin typeface="Calibri" panose="020F0502020204030204" pitchFamily="34" charset="0"/>
                        </a:rPr>
                        <a:t>EDA with SQL</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12"/>
                        </a:rPr>
                        <a:t>https://juyeon444.github.io/data-science-capstone/Module 2 - 1. Assignment SQL Notebook for Peer Assignment - jupyter-labs-eda-sql-coursera_sqllite.html</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852611158"/>
                  </a:ext>
                </a:extLst>
              </a:tr>
              <a:tr h="370840">
                <a:tc>
                  <a:txBody>
                    <a:bodyPr/>
                    <a:lstStyle/>
                    <a:p>
                      <a:pPr algn="l" rtl="0" fontAlgn="ctr"/>
                      <a:r>
                        <a:rPr lang="en-US" sz="1100" b="0" i="0" u="none" strike="noStrike">
                          <a:solidFill>
                            <a:srgbClr val="000000"/>
                          </a:solidFill>
                          <a:effectLst/>
                          <a:latin typeface="Calibri" panose="020F0502020204030204" pitchFamily="34" charset="0"/>
                        </a:rPr>
                        <a:t>EDA with SQL</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13"/>
                        </a:rPr>
                        <a:t>https://github.com/juyeon444/data-science-capstone/blob/main/Module 2 - 1. Assignment SQL Notebook for Peer Assignment - jupyter-labs-eda-sql-coursera_sqllite.ipynb</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37194583"/>
                  </a:ext>
                </a:extLst>
              </a:tr>
            </a:tbl>
          </a:graphicData>
        </a:graphic>
      </p:graphicFrame>
    </p:spTree>
    <p:extLst>
      <p:ext uri="{BB962C8B-B14F-4D97-AF65-F5344CB8AC3E}">
        <p14:creationId xmlns:p14="http://schemas.microsoft.com/office/powerpoint/2010/main" val="2695508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graphicFrame>
        <p:nvGraphicFramePr>
          <p:cNvPr id="3" name="Table 2">
            <a:extLst>
              <a:ext uri="{FF2B5EF4-FFF2-40B4-BE49-F238E27FC236}">
                <a16:creationId xmlns:a16="http://schemas.microsoft.com/office/drawing/2014/main" id="{764F75AA-E94D-8034-0E65-B0B62E964321}"/>
              </a:ext>
            </a:extLst>
          </p:cNvPr>
          <p:cNvGraphicFramePr>
            <a:graphicFrameLocks noGrp="1"/>
          </p:cNvGraphicFramePr>
          <p:nvPr>
            <p:extLst>
              <p:ext uri="{D42A27DB-BD31-4B8C-83A1-F6EECF244321}">
                <p14:modId xmlns:p14="http://schemas.microsoft.com/office/powerpoint/2010/main" val="3225315171"/>
              </p:ext>
            </p:extLst>
          </p:nvPr>
        </p:nvGraphicFramePr>
        <p:xfrm>
          <a:off x="770011" y="1511517"/>
          <a:ext cx="10515600" cy="5191760"/>
        </p:xfrm>
        <a:graphic>
          <a:graphicData uri="http://schemas.openxmlformats.org/drawingml/2006/table">
            <a:tbl>
              <a:tblPr firstRow="1" bandRow="1">
                <a:tableStyleId>{5C22544A-7EE6-4342-B048-85BDC9FD1C3A}</a:tableStyleId>
              </a:tblPr>
              <a:tblGrid>
                <a:gridCol w="2201064">
                  <a:extLst>
                    <a:ext uri="{9D8B030D-6E8A-4147-A177-3AD203B41FA5}">
                      <a16:colId xmlns:a16="http://schemas.microsoft.com/office/drawing/2014/main" val="239928022"/>
                    </a:ext>
                  </a:extLst>
                </a:gridCol>
                <a:gridCol w="8314536">
                  <a:extLst>
                    <a:ext uri="{9D8B030D-6E8A-4147-A177-3AD203B41FA5}">
                      <a16:colId xmlns:a16="http://schemas.microsoft.com/office/drawing/2014/main" val="3445275188"/>
                    </a:ext>
                  </a:extLst>
                </a:gridCol>
              </a:tblGrid>
              <a:tr h="370840">
                <a:tc>
                  <a:txBody>
                    <a:bodyPr/>
                    <a:lstStyle/>
                    <a:p>
                      <a:r>
                        <a:rPr lang="en-US" sz="1100" dirty="0"/>
                        <a:t>Contents</a:t>
                      </a:r>
                    </a:p>
                  </a:txBody>
                  <a:tcPr anchor="ctr"/>
                </a:tc>
                <a:tc>
                  <a:txBody>
                    <a:bodyPr/>
                    <a:lstStyle/>
                    <a:p>
                      <a:r>
                        <a:rPr lang="en-US" sz="1100" dirty="0"/>
                        <a:t>Sources</a:t>
                      </a:r>
                    </a:p>
                  </a:txBody>
                  <a:tcPr anchor="ctr"/>
                </a:tc>
                <a:extLst>
                  <a:ext uri="{0D108BD9-81ED-4DB2-BD59-A6C34878D82A}">
                    <a16:rowId xmlns:a16="http://schemas.microsoft.com/office/drawing/2014/main" val="3000165454"/>
                  </a:ext>
                </a:extLst>
              </a:tr>
              <a:tr h="370840">
                <a:tc>
                  <a:txBody>
                    <a:bodyPr/>
                    <a:lstStyle/>
                    <a:p>
                      <a:pPr algn="l" rtl="0" fontAlgn="ctr"/>
                      <a:r>
                        <a:rPr lang="en-US" sz="1100" b="0" i="0" u="none" strike="noStrike">
                          <a:solidFill>
                            <a:srgbClr val="000000"/>
                          </a:solidFill>
                          <a:effectLst/>
                          <a:latin typeface="Abadi" panose="020B0604020104020204" pitchFamily="34" charset="0"/>
                        </a:rPr>
                        <a:t>EDA with Data Visualization</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4"/>
                        </a:rPr>
                        <a:t>https://github.com/juyeon444/data-science-capstone/blob/main/Module 2 - 2. SpaceX Falcon 9 First Stage Landing Prediction - dataset_part_3.csv</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77139353"/>
                  </a:ext>
                </a:extLst>
              </a:tr>
              <a:tr h="370840">
                <a:tc>
                  <a:txBody>
                    <a:bodyPr/>
                    <a:lstStyle/>
                    <a:p>
                      <a:pPr algn="l" rtl="0" fontAlgn="ctr"/>
                      <a:r>
                        <a:rPr lang="en-US" sz="1100" b="0" i="0" u="none" strike="noStrike">
                          <a:solidFill>
                            <a:srgbClr val="000000"/>
                          </a:solidFill>
                          <a:effectLst/>
                          <a:latin typeface="Abadi" panose="020B0604020104020204" pitchFamily="34" charset="0"/>
                        </a:rPr>
                        <a:t>EDA with Data Visualization</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5"/>
                        </a:rPr>
                        <a:t>https://juyeon444.github.io/data-science-capstone/Module 2 - 2. SpaceX Falcon 9 First Stage Landing Prediction - edadataviz.html</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141937270"/>
                  </a:ext>
                </a:extLst>
              </a:tr>
              <a:tr h="370840">
                <a:tc>
                  <a:txBody>
                    <a:bodyPr/>
                    <a:lstStyle/>
                    <a:p>
                      <a:pPr algn="l" rtl="0" fontAlgn="ctr"/>
                      <a:r>
                        <a:rPr lang="en-US" sz="1100" b="0" i="0" u="none" strike="noStrike">
                          <a:solidFill>
                            <a:srgbClr val="000000"/>
                          </a:solidFill>
                          <a:effectLst/>
                          <a:latin typeface="Abadi" panose="020B0604020104020204" pitchFamily="34" charset="0"/>
                        </a:rPr>
                        <a:t>EDA with Data Visualization</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6"/>
                        </a:rPr>
                        <a:t>https://github.com/juyeon444/data-science-capstone/blob/main/Module 2 - 2. SpaceX Falcon 9 First Stage Landing Prediction - edadataviz.ipynb</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60211009"/>
                  </a:ext>
                </a:extLst>
              </a:tr>
              <a:tr h="370840">
                <a:tc>
                  <a:txBody>
                    <a:bodyPr/>
                    <a:lstStyle/>
                    <a:p>
                      <a:pPr algn="l" rtl="0" fontAlgn="ctr"/>
                      <a:r>
                        <a:rPr lang="en-US" sz="1100" b="0" i="0" u="none" strike="noStrike">
                          <a:solidFill>
                            <a:srgbClr val="000000"/>
                          </a:solidFill>
                          <a:effectLst/>
                          <a:latin typeface="Abadi" panose="020B0604020104020204" pitchFamily="34" charset="0"/>
                        </a:rPr>
                        <a:t>Build an Interactive Map with Folium</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7"/>
                        </a:rPr>
                        <a:t>https://github.com/juyeon444/data-science-capstone/blob/main/Module 3 - 1. Launch Sites Locations Analysis with Folium - lab_jupyter_launch_site_location.ipynb</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1610166"/>
                  </a:ext>
                </a:extLst>
              </a:tr>
              <a:tr h="370840">
                <a:tc>
                  <a:txBody>
                    <a:bodyPr/>
                    <a:lstStyle/>
                    <a:p>
                      <a:pPr algn="l" rtl="0" fontAlgn="ctr"/>
                      <a:r>
                        <a:rPr lang="en-US" sz="1100" b="0" i="0" u="none" strike="noStrike">
                          <a:solidFill>
                            <a:srgbClr val="000000"/>
                          </a:solidFill>
                          <a:effectLst/>
                          <a:latin typeface="Abadi" panose="020B0604020104020204" pitchFamily="34" charset="0"/>
                        </a:rPr>
                        <a:t>Build an Interactive Map with Folium</a:t>
                      </a:r>
                    </a:p>
                  </a:txBody>
                  <a:tcPr marL="9525" marR="9525" marT="9525" marB="0" anchor="ctr"/>
                </a:tc>
                <a:tc>
                  <a:txBody>
                    <a:bodyPr/>
                    <a:lstStyle/>
                    <a:p>
                      <a:pPr algn="l" fontAlgn="b"/>
                      <a:r>
                        <a:rPr lang="en-US" sz="1100" b="0" i="0" u="sng" strike="noStrike">
                          <a:solidFill>
                            <a:srgbClr val="000000"/>
                          </a:solidFill>
                          <a:effectLst/>
                          <a:latin typeface="Aptos Narrow" panose="020B0004020202020204" pitchFamily="34" charset="0"/>
                          <a:hlinkClick r:id="rId8"/>
                        </a:rPr>
                        <a:t>https://juyeon444.github.io/data-science-capstone/Module 3 - 1. Launch Sites Locations Analysis with Folium - lab_jupyter_launch_site_location.html</a:t>
                      </a:r>
                      <a:endParaRPr lang="en-US" sz="1100" b="0" i="0" u="sng"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891832470"/>
                  </a:ext>
                </a:extLst>
              </a:tr>
              <a:tr h="370840">
                <a:tc>
                  <a:txBody>
                    <a:bodyPr/>
                    <a:lstStyle/>
                    <a:p>
                      <a:pPr algn="l" rtl="0" fontAlgn="ctr"/>
                      <a:r>
                        <a:rPr lang="en-US" sz="1100" b="0" i="0" u="none" strike="noStrike" dirty="0">
                          <a:solidFill>
                            <a:srgbClr val="000000"/>
                          </a:solidFill>
                          <a:effectLst/>
                          <a:latin typeface="Abadi" panose="020B0604020104020204" pitchFamily="34" charset="0"/>
                        </a:rPr>
                        <a:t>Build a Dashboard with </a:t>
                      </a:r>
                      <a:r>
                        <a:rPr lang="en-US" sz="1100" b="0" i="0" u="none" strike="noStrike" dirty="0" err="1">
                          <a:solidFill>
                            <a:srgbClr val="000000"/>
                          </a:solidFill>
                          <a:effectLst/>
                          <a:latin typeface="Abadi" panose="020B0604020104020204" pitchFamily="34" charset="0"/>
                        </a:rPr>
                        <a:t>Plotly</a:t>
                      </a:r>
                      <a:r>
                        <a:rPr lang="en-US" sz="1100" b="0" i="0" u="none" strike="noStrike" dirty="0">
                          <a:solidFill>
                            <a:srgbClr val="000000"/>
                          </a:solidFill>
                          <a:effectLst/>
                          <a:latin typeface="Abadi" panose="020B0604020104020204" pitchFamily="34" charset="0"/>
                        </a:rPr>
                        <a:t> Dash</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9"/>
                        </a:rPr>
                        <a:t>https://github.com/juyeon444/data-science-capstone/blob/main/Module 3 - 2. spacex_dash_app.py</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877881135"/>
                  </a:ext>
                </a:extLst>
              </a:tr>
              <a:tr h="370840">
                <a:tc>
                  <a:txBody>
                    <a:bodyPr/>
                    <a:lstStyle/>
                    <a:p>
                      <a:pPr algn="l" rtl="0" fontAlgn="ctr"/>
                      <a:r>
                        <a:rPr lang="en-US" sz="1100" b="0" i="0" u="none" strike="noStrike" dirty="0">
                          <a:solidFill>
                            <a:srgbClr val="000000"/>
                          </a:solidFill>
                          <a:effectLst/>
                          <a:latin typeface="Abadi" panose="020B0604020104020204" pitchFamily="34" charset="0"/>
                        </a:rPr>
                        <a:t>Build a Dashboard with </a:t>
                      </a:r>
                      <a:r>
                        <a:rPr lang="en-US" sz="1100" b="0" i="0" u="none" strike="noStrike" dirty="0" err="1">
                          <a:solidFill>
                            <a:srgbClr val="000000"/>
                          </a:solidFill>
                          <a:effectLst/>
                          <a:latin typeface="Abadi" panose="020B0604020104020204" pitchFamily="34" charset="0"/>
                        </a:rPr>
                        <a:t>Plotly</a:t>
                      </a:r>
                      <a:r>
                        <a:rPr lang="en-US" sz="1100" b="0" i="0" u="none" strike="noStrike" dirty="0">
                          <a:solidFill>
                            <a:srgbClr val="000000"/>
                          </a:solidFill>
                          <a:effectLst/>
                          <a:latin typeface="Abadi" panose="020B0604020104020204" pitchFamily="34" charset="0"/>
                        </a:rPr>
                        <a:t> Dash</a:t>
                      </a: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sng" strike="noStrike" dirty="0">
                          <a:solidFill>
                            <a:srgbClr val="000000"/>
                          </a:solidFill>
                          <a:effectLst/>
                          <a:latin typeface="Aptos Narrow" panose="020B0004020202020204" pitchFamily="34" charset="0"/>
                          <a:hlinkClick r:id="rId10"/>
                        </a:rPr>
                        <a:t>https://github.com/juyeon444/data-science-capstone/blob/main/Module 3 - 2. All </a:t>
                      </a:r>
                      <a:r>
                        <a:rPr lang="en-US" sz="1100" b="0" i="0" u="sng" strike="noStrike" dirty="0" err="1">
                          <a:solidFill>
                            <a:srgbClr val="000000"/>
                          </a:solidFill>
                          <a:effectLst/>
                          <a:latin typeface="Aptos Narrow" panose="020B0004020202020204" pitchFamily="34" charset="0"/>
                          <a:hlinkClick r:id="rId10"/>
                        </a:rPr>
                        <a:t>Sites.png</a:t>
                      </a:r>
                      <a:endParaRPr lang="en-US" sz="1100" b="0" i="0" u="sng" strike="noStrike" dirty="0">
                        <a:solidFill>
                          <a:srgbClr val="000000"/>
                        </a:solidFill>
                        <a:effectLst/>
                        <a:latin typeface="Aptos Narrow" panose="020B0004020202020204" pitchFamily="34" charset="0"/>
                      </a:endParaRPr>
                    </a:p>
                    <a:p>
                      <a:pPr algn="l" fontAlgn="b"/>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82942381"/>
                  </a:ext>
                </a:extLst>
              </a:tr>
              <a:tr h="370840">
                <a:tc>
                  <a:txBody>
                    <a:bodyPr/>
                    <a:lstStyle/>
                    <a:p>
                      <a:pPr algn="l" rtl="0" fontAlgn="ctr"/>
                      <a:r>
                        <a:rPr lang="en-US" sz="1100" b="0" i="0" u="none" strike="noStrike" dirty="0">
                          <a:solidFill>
                            <a:srgbClr val="000000"/>
                          </a:solidFill>
                          <a:effectLst/>
                          <a:latin typeface="Abadi" panose="020B0604020104020204" pitchFamily="34" charset="0"/>
                        </a:rPr>
                        <a:t>Build a Dashboard with </a:t>
                      </a:r>
                      <a:r>
                        <a:rPr lang="en-US" sz="1100" b="0" i="0" u="none" strike="noStrike" dirty="0" err="1">
                          <a:solidFill>
                            <a:srgbClr val="000000"/>
                          </a:solidFill>
                          <a:effectLst/>
                          <a:latin typeface="Abadi" panose="020B0604020104020204" pitchFamily="34" charset="0"/>
                        </a:rPr>
                        <a:t>Plotly</a:t>
                      </a:r>
                      <a:r>
                        <a:rPr lang="en-US" sz="1100" b="0" i="0" u="none" strike="noStrike" dirty="0">
                          <a:solidFill>
                            <a:srgbClr val="000000"/>
                          </a:solidFill>
                          <a:effectLst/>
                          <a:latin typeface="Abadi" panose="020B0604020104020204" pitchFamily="34" charset="0"/>
                        </a:rPr>
                        <a:t> Dash</a:t>
                      </a: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sng" strike="noStrike" dirty="0">
                          <a:solidFill>
                            <a:srgbClr val="000000"/>
                          </a:solidFill>
                          <a:effectLst/>
                          <a:latin typeface="Aptos Narrow" panose="020B0004020202020204" pitchFamily="34" charset="0"/>
                          <a:hlinkClick r:id="rId10"/>
                        </a:rPr>
                        <a:t>https://github.com/juyeon444/data-science-capstone/blob/main/Module 3 - 2. CCAFS LC-40.png</a:t>
                      </a:r>
                      <a:endParaRPr lang="en-US" sz="1100" b="0" i="0" u="sng" strike="noStrike" dirty="0">
                        <a:solidFill>
                          <a:srgbClr val="000000"/>
                        </a:solidFill>
                        <a:effectLst/>
                        <a:latin typeface="Aptos Narrow" panose="020B0004020202020204" pitchFamily="34" charset="0"/>
                      </a:endParaRPr>
                    </a:p>
                    <a:p>
                      <a:pPr algn="l" fontAlgn="b"/>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606133897"/>
                  </a:ext>
                </a:extLst>
              </a:tr>
              <a:tr h="370840">
                <a:tc>
                  <a:txBody>
                    <a:bodyPr/>
                    <a:lstStyle/>
                    <a:p>
                      <a:pPr algn="l" rtl="0" fontAlgn="ctr"/>
                      <a:r>
                        <a:rPr lang="en-US" sz="1100" b="0" i="0" u="none" strike="noStrike" dirty="0">
                          <a:solidFill>
                            <a:srgbClr val="000000"/>
                          </a:solidFill>
                          <a:effectLst/>
                          <a:latin typeface="Abadi" panose="020B0604020104020204" pitchFamily="34" charset="0"/>
                        </a:rPr>
                        <a:t>Build a Dashboard with </a:t>
                      </a:r>
                      <a:r>
                        <a:rPr lang="en-US" sz="1100" b="0" i="0" u="none" strike="noStrike" dirty="0" err="1">
                          <a:solidFill>
                            <a:srgbClr val="000000"/>
                          </a:solidFill>
                          <a:effectLst/>
                          <a:latin typeface="Abadi" panose="020B0604020104020204" pitchFamily="34" charset="0"/>
                        </a:rPr>
                        <a:t>Plotly</a:t>
                      </a:r>
                      <a:r>
                        <a:rPr lang="en-US" sz="1100" b="0" i="0" u="none" strike="noStrike" dirty="0">
                          <a:solidFill>
                            <a:srgbClr val="000000"/>
                          </a:solidFill>
                          <a:effectLst/>
                          <a:latin typeface="Abadi" panose="020B0604020104020204" pitchFamily="34" charset="0"/>
                        </a:rPr>
                        <a:t> Dash</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10"/>
                        </a:rPr>
                        <a:t>https://github.com/juyeon444/data-science-capstone/blob/main/Module 3 - 2. CCAFS SLC-40.png</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834334730"/>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badi" panose="020B0604020104020204" pitchFamily="34" charset="0"/>
                        </a:rPr>
                        <a:t>Build a Dashboard with </a:t>
                      </a:r>
                      <a:r>
                        <a:rPr lang="en-US" sz="1100" b="0" i="0" u="none" strike="noStrike" dirty="0" err="1">
                          <a:solidFill>
                            <a:srgbClr val="000000"/>
                          </a:solidFill>
                          <a:effectLst/>
                          <a:latin typeface="Abadi" panose="020B0604020104020204" pitchFamily="34" charset="0"/>
                        </a:rPr>
                        <a:t>Plotly</a:t>
                      </a:r>
                      <a:r>
                        <a:rPr lang="en-US" sz="1100" b="0" i="0" u="none" strike="noStrike" dirty="0">
                          <a:solidFill>
                            <a:srgbClr val="000000"/>
                          </a:solidFill>
                          <a:effectLst/>
                          <a:latin typeface="Abadi" panose="020B0604020104020204" pitchFamily="34" charset="0"/>
                        </a:rPr>
                        <a:t> Dash</a:t>
                      </a:r>
                    </a:p>
                    <a:p>
                      <a:pPr algn="l" rtl="0" fontAlgn="ctr"/>
                      <a:endParaRPr lang="en-US" sz="1100" b="0" i="0" u="none" strike="noStrike" dirty="0">
                        <a:solidFill>
                          <a:srgbClr val="000000"/>
                        </a:solidFill>
                        <a:effectLst/>
                        <a:latin typeface="Abadi" panose="020B0604020104020204" pitchFamily="34" charset="0"/>
                      </a:endParaRP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10"/>
                        </a:rPr>
                        <a:t>https://github.com/juyeon444/data-science-capstone/blob/main/Module 3 - 2. KSC LC-39A.png</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848719629"/>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badi" panose="020B0604020104020204" pitchFamily="34" charset="0"/>
                        </a:rPr>
                        <a:t>Build a Dashboard with </a:t>
                      </a:r>
                      <a:r>
                        <a:rPr lang="en-US" sz="1100" b="0" i="0" u="none" strike="noStrike" dirty="0" err="1">
                          <a:solidFill>
                            <a:srgbClr val="000000"/>
                          </a:solidFill>
                          <a:effectLst/>
                          <a:latin typeface="Abadi" panose="020B0604020104020204" pitchFamily="34" charset="0"/>
                        </a:rPr>
                        <a:t>Plotly</a:t>
                      </a:r>
                      <a:r>
                        <a:rPr lang="en-US" sz="1100" b="0" i="0" u="none" strike="noStrike" dirty="0">
                          <a:solidFill>
                            <a:srgbClr val="000000"/>
                          </a:solidFill>
                          <a:effectLst/>
                          <a:latin typeface="Abadi" panose="020B0604020104020204" pitchFamily="34" charset="0"/>
                        </a:rPr>
                        <a:t> Dash</a:t>
                      </a:r>
                    </a:p>
                    <a:p>
                      <a:pPr algn="l" rtl="0" fontAlgn="ctr"/>
                      <a:endParaRPr lang="en-US" sz="1100" b="0" i="0" u="none" strike="noStrike" dirty="0">
                        <a:solidFill>
                          <a:srgbClr val="000000"/>
                        </a:solidFill>
                        <a:effectLst/>
                        <a:latin typeface="Abadi" panose="020B0604020104020204" pitchFamily="34" charset="0"/>
                      </a:endParaRP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10"/>
                        </a:rPr>
                        <a:t>https://github.com/juyeon444/data-science-capstone/blob/main/Module 3 - 2. VAFB SLC-4E.png</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043890600"/>
                  </a:ext>
                </a:extLst>
              </a:tr>
              <a:tr h="370840">
                <a:tc>
                  <a:txBody>
                    <a:bodyPr/>
                    <a:lstStyle/>
                    <a:p>
                      <a:pPr algn="l" rtl="0" fontAlgn="ctr"/>
                      <a:r>
                        <a:rPr lang="en-US" sz="1100" b="0" i="0" u="none" strike="noStrike" dirty="0">
                          <a:solidFill>
                            <a:srgbClr val="000000"/>
                          </a:solidFill>
                          <a:effectLst/>
                          <a:latin typeface="Abadi" panose="020B0604020104020204" pitchFamily="34" charset="0"/>
                        </a:rPr>
                        <a:t>Predictive Analysis (Classification)</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11"/>
                        </a:rPr>
                        <a:t>https://juyeon444.github.io/data-science-capstone/Module 4 - 1. SpaceX_Machine Learning Prediction_Part_5.html</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575684507"/>
                  </a:ext>
                </a:extLst>
              </a:tr>
              <a:tr h="370840">
                <a:tc>
                  <a:txBody>
                    <a:bodyPr/>
                    <a:lstStyle/>
                    <a:p>
                      <a:pPr algn="l" rtl="0" fontAlgn="ctr"/>
                      <a:r>
                        <a:rPr lang="en-US" sz="1100" b="0" i="0" u="none" strike="noStrike">
                          <a:solidFill>
                            <a:srgbClr val="000000"/>
                          </a:solidFill>
                          <a:effectLst/>
                          <a:latin typeface="Abadi" panose="020B0604020104020204" pitchFamily="34" charset="0"/>
                        </a:rPr>
                        <a:t>Predictive Analysis (Classification)</a:t>
                      </a:r>
                    </a:p>
                  </a:txBody>
                  <a:tcPr marL="9525" marR="9525" marT="9525" marB="0" anchor="ctr"/>
                </a:tc>
                <a:tc>
                  <a:txBody>
                    <a:bodyPr/>
                    <a:lstStyle/>
                    <a:p>
                      <a:pPr algn="l" fontAlgn="b"/>
                      <a:r>
                        <a:rPr lang="en-US" sz="1100" b="0" i="0" u="sng" strike="noStrike" dirty="0">
                          <a:solidFill>
                            <a:srgbClr val="000000"/>
                          </a:solidFill>
                          <a:effectLst/>
                          <a:latin typeface="Aptos Narrow" panose="020B0004020202020204" pitchFamily="34" charset="0"/>
                          <a:hlinkClick r:id="rId12"/>
                        </a:rPr>
                        <a:t>https://github.com/juyeon444/data-science-capstone/blob/main/Module 4 - 1. SpaceX_Machine Learning Prediction_Part_5.ipynb</a:t>
                      </a:r>
                      <a:endParaRPr lang="en-US" sz="1100" b="0" i="0" u="sng"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773158379"/>
                  </a:ext>
                </a:extLst>
              </a:tr>
            </a:tbl>
          </a:graphicData>
        </a:graphic>
      </p:graphicFrame>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5589"/>
            <a:ext cx="10687961"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marL="0" indent="0">
              <a:buNone/>
            </a:pPr>
            <a:r>
              <a:rPr lang="en-US" sz="1800" dirty="0">
                <a:solidFill>
                  <a:schemeClr val="tx1"/>
                </a:solidFill>
              </a:rPr>
              <a:t>The methodology summarizes the approach used to collect, process, analyze, and predict SpaceX Falcon 9 landing outcomes. We used various techniques including data wrangling, EDA, interactive analytics, and machine learning for predictive analysis.</a:t>
            </a:r>
          </a:p>
          <a:p>
            <a:pPr marL="0" indent="0">
              <a:buNone/>
            </a:pPr>
            <a:r>
              <a:rPr lang="en-US" sz="1800" b="1" dirty="0">
                <a:solidFill>
                  <a:schemeClr val="tx1"/>
                </a:solidFill>
              </a:rPr>
              <a:t>Data collection methodology</a:t>
            </a:r>
            <a:r>
              <a:rPr lang="en-US" sz="1800" dirty="0">
                <a:solidFill>
                  <a:schemeClr val="tx1"/>
                </a:solidFill>
              </a:rPr>
              <a:t>:</a:t>
            </a:r>
          </a:p>
          <a:p>
            <a:r>
              <a:rPr lang="en-US" sz="1800" dirty="0">
                <a:solidFill>
                  <a:schemeClr val="bg2">
                    <a:lumMod val="50000"/>
                  </a:schemeClr>
                </a:solidFill>
              </a:rPr>
              <a:t>Data was collected from two main sources:</a:t>
            </a:r>
          </a:p>
          <a:p>
            <a:pPr lvl="1"/>
            <a:r>
              <a:rPr lang="en-US" sz="1800" b="1" dirty="0">
                <a:solidFill>
                  <a:schemeClr val="bg2">
                    <a:lumMod val="50000"/>
                  </a:schemeClr>
                </a:solidFill>
              </a:rPr>
              <a:t>SpaceX API</a:t>
            </a:r>
            <a:r>
              <a:rPr lang="en-US" sz="1800" dirty="0">
                <a:solidFill>
                  <a:schemeClr val="bg2">
                    <a:lumMod val="50000"/>
                  </a:schemeClr>
                </a:solidFill>
              </a:rPr>
              <a:t>: Real-time launch data for Falcon 9 was retrieved.</a:t>
            </a:r>
          </a:p>
          <a:p>
            <a:pPr lvl="1"/>
            <a:r>
              <a:rPr lang="en-US" sz="1800" b="1" dirty="0">
                <a:solidFill>
                  <a:schemeClr val="bg2">
                    <a:lumMod val="50000"/>
                  </a:schemeClr>
                </a:solidFill>
              </a:rPr>
              <a:t>Web Scraping</a:t>
            </a:r>
            <a:r>
              <a:rPr lang="en-US" sz="1800" dirty="0">
                <a:solidFill>
                  <a:schemeClr val="bg2">
                    <a:lumMod val="50000"/>
                  </a:schemeClr>
                </a:solidFill>
              </a:rPr>
              <a:t>: Historical launch data was scraped from Wikipedia using </a:t>
            </a:r>
            <a:r>
              <a:rPr lang="en-US" sz="1800" dirty="0" err="1">
                <a:solidFill>
                  <a:schemeClr val="bg2">
                    <a:lumMod val="50000"/>
                  </a:schemeClr>
                </a:solidFill>
              </a:rPr>
              <a:t>BeautifulSoup</a:t>
            </a:r>
            <a:r>
              <a:rPr lang="en-US" sz="1800" dirty="0">
                <a:solidFill>
                  <a:schemeClr val="bg2">
                    <a:lumMod val="50000"/>
                  </a:schemeClr>
                </a:solidFill>
              </a:rPr>
              <a:t>.</a:t>
            </a:r>
          </a:p>
          <a:p>
            <a:pPr marL="0" indent="0">
              <a:buNone/>
            </a:pPr>
            <a:r>
              <a:rPr lang="en-US" sz="1800" b="1" dirty="0">
                <a:solidFill>
                  <a:schemeClr val="tx1"/>
                </a:solidFill>
              </a:rPr>
              <a:t>Perform data wrangling</a:t>
            </a:r>
            <a:r>
              <a:rPr lang="en-US" sz="1800" dirty="0">
                <a:solidFill>
                  <a:schemeClr val="tx1"/>
                </a:solidFill>
              </a:rPr>
              <a:t>:</a:t>
            </a:r>
          </a:p>
          <a:p>
            <a:r>
              <a:rPr lang="en-US" sz="1800" dirty="0">
                <a:solidFill>
                  <a:schemeClr val="bg2">
                    <a:lumMod val="50000"/>
                  </a:schemeClr>
                </a:solidFill>
              </a:rPr>
              <a:t>Data was cleaned and transformed. Missing values were handled, and the data was filtered to retain only Falcon 9 launches. Key information like payload mass, orbit types, and launch site data were included.</a:t>
            </a:r>
          </a:p>
          <a:p>
            <a:pPr marL="0" indent="0">
              <a:buNone/>
            </a:pPr>
            <a:r>
              <a:rPr lang="en-US" sz="1800" b="1" dirty="0">
                <a:solidFill>
                  <a:schemeClr val="tx1"/>
                </a:solidFill>
              </a:rPr>
              <a:t>Describe how data was processed</a:t>
            </a:r>
            <a:r>
              <a:rPr lang="en-US" sz="1800" dirty="0">
                <a:solidFill>
                  <a:schemeClr val="tx1"/>
                </a:solidFill>
              </a:rPr>
              <a:t>:</a:t>
            </a:r>
          </a:p>
          <a:p>
            <a:r>
              <a:rPr lang="en-US" sz="1800" dirty="0">
                <a:solidFill>
                  <a:schemeClr val="bg2">
                    <a:lumMod val="50000"/>
                  </a:schemeClr>
                </a:solidFill>
              </a:rPr>
              <a:t>The collected data was standardized and converted into a Pandas </a:t>
            </a:r>
            <a:r>
              <a:rPr lang="en-US" sz="1800" dirty="0" err="1">
                <a:solidFill>
                  <a:schemeClr val="bg2">
                    <a:lumMod val="50000"/>
                  </a:schemeClr>
                </a:solidFill>
              </a:rPr>
              <a:t>DataFrame</a:t>
            </a:r>
            <a:r>
              <a:rPr lang="en-US" sz="1800" dirty="0">
                <a:solidFill>
                  <a:schemeClr val="bg2">
                    <a:lumMod val="50000"/>
                  </a:schemeClr>
                </a:solidFill>
              </a:rPr>
              <a:t>. Categorical variables were converted into numerical format using techniques like </a:t>
            </a:r>
            <a:r>
              <a:rPr lang="en-US" sz="1800" dirty="0" err="1">
                <a:solidFill>
                  <a:schemeClr val="bg2">
                    <a:lumMod val="50000"/>
                  </a:schemeClr>
                </a:solidFill>
              </a:rPr>
              <a:t>OneHotEncoding</a:t>
            </a:r>
            <a:r>
              <a:rPr lang="en-US" sz="1800" dirty="0">
                <a:solidFill>
                  <a:schemeClr val="bg2">
                    <a:lumMod val="50000"/>
                  </a:schemeClr>
                </a:solidFill>
              </a:rPr>
              <a:t>, and missing payload values were filled using the mean.</a:t>
            </a:r>
          </a:p>
          <a:p>
            <a:pPr marL="0" indent="0">
              <a:lnSpc>
                <a:spcPct val="100000"/>
              </a:lnSpc>
              <a:spcBef>
                <a:spcPts val="1400"/>
              </a:spcBef>
              <a:buNone/>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r>
              <a:rPr lang="ko-KR" altLang="en-US" dirty="0">
                <a:solidFill>
                  <a:srgbClr val="0B49CB"/>
                </a:solidFill>
                <a:latin typeface="Abadi"/>
              </a:rPr>
              <a:t> </a:t>
            </a:r>
            <a:r>
              <a:rPr lang="en-US" altLang="ko-KR" dirty="0">
                <a:solidFill>
                  <a:srgbClr val="0B49CB"/>
                </a:solidFill>
                <a:latin typeface="Abadi"/>
              </a:rPr>
              <a:t>(1/2)</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D10F7-EBE3-8B91-9CFA-750D08A37B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E51BDE-66D1-FD96-9B4A-DAABE2C42A7D}"/>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DF2E2925-4B66-8785-983A-644451151436}"/>
              </a:ext>
            </a:extLst>
          </p:cNvPr>
          <p:cNvSpPr txBox="1">
            <a:spLocks/>
          </p:cNvSpPr>
          <p:nvPr/>
        </p:nvSpPr>
        <p:spPr>
          <a:xfrm>
            <a:off x="770011" y="1215334"/>
            <a:ext cx="10687961"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a:solidFill>
                  <a:schemeClr val="tx1"/>
                </a:solidFill>
              </a:rPr>
              <a:t>Perform exploratory data analysis (EDA) using visualization and SQL</a:t>
            </a:r>
            <a:r>
              <a:rPr lang="en-US" sz="1800" dirty="0">
                <a:solidFill>
                  <a:schemeClr val="tx1"/>
                </a:solidFill>
              </a:rPr>
              <a:t>:</a:t>
            </a:r>
          </a:p>
          <a:p>
            <a:r>
              <a:rPr lang="en-US" sz="1800" dirty="0">
                <a:solidFill>
                  <a:schemeClr val="bg2">
                    <a:lumMod val="50000"/>
                  </a:schemeClr>
                </a:solidFill>
              </a:rPr>
              <a:t>SQL queries were executed to gain insights such as the total number of successful launches per site, and various visualizations like histograms and scatter plots were used to examine relationships between flight numbers, payload mass, and launch outcomes.</a:t>
            </a:r>
          </a:p>
          <a:p>
            <a:pPr marL="0" indent="0">
              <a:buNone/>
            </a:pPr>
            <a:r>
              <a:rPr lang="en-US" sz="1800" b="1" dirty="0">
                <a:solidFill>
                  <a:schemeClr val="tx1"/>
                </a:solidFill>
              </a:rPr>
              <a:t>Perform interactive visual analytics using Folium and </a:t>
            </a:r>
            <a:r>
              <a:rPr lang="en-US" sz="1800" b="1" dirty="0" err="1">
                <a:solidFill>
                  <a:schemeClr val="tx1"/>
                </a:solidFill>
              </a:rPr>
              <a:t>Plotly</a:t>
            </a:r>
            <a:r>
              <a:rPr lang="en-US" sz="1800" b="1" dirty="0">
                <a:solidFill>
                  <a:schemeClr val="tx1"/>
                </a:solidFill>
              </a:rPr>
              <a:t> Dash</a:t>
            </a:r>
            <a:r>
              <a:rPr lang="en-US" sz="1800" dirty="0">
                <a:solidFill>
                  <a:schemeClr val="tx1"/>
                </a:solidFill>
              </a:rPr>
              <a:t>:</a:t>
            </a:r>
          </a:p>
          <a:p>
            <a:r>
              <a:rPr lang="en-US" sz="1800" b="1" dirty="0">
                <a:solidFill>
                  <a:schemeClr val="bg2">
                    <a:lumMod val="50000"/>
                  </a:schemeClr>
                </a:solidFill>
              </a:rPr>
              <a:t>Folium</a:t>
            </a:r>
            <a:r>
              <a:rPr lang="en-US" sz="1800" dirty="0">
                <a:solidFill>
                  <a:schemeClr val="bg2">
                    <a:lumMod val="50000"/>
                  </a:schemeClr>
                </a:solidFill>
              </a:rPr>
              <a:t>: Used to visualize the geographic location of SpaceX launch sites. Success and failure markers were plotted for each launch site.</a:t>
            </a:r>
          </a:p>
          <a:p>
            <a:r>
              <a:rPr lang="en-US" sz="1800" b="1" dirty="0" err="1">
                <a:solidFill>
                  <a:schemeClr val="bg2">
                    <a:lumMod val="50000"/>
                  </a:schemeClr>
                </a:solidFill>
              </a:rPr>
              <a:t>Plotly</a:t>
            </a:r>
            <a:r>
              <a:rPr lang="en-US" sz="1800" b="1" dirty="0">
                <a:solidFill>
                  <a:schemeClr val="bg2">
                    <a:lumMod val="50000"/>
                  </a:schemeClr>
                </a:solidFill>
              </a:rPr>
              <a:t> Dash</a:t>
            </a:r>
            <a:r>
              <a:rPr lang="en-US" sz="1800" dirty="0">
                <a:solidFill>
                  <a:schemeClr val="bg2">
                    <a:lumMod val="50000"/>
                  </a:schemeClr>
                </a:solidFill>
              </a:rPr>
              <a:t>: Created an interactive dashboard that allows filtering of launch data by site and payload mass to analyze success rates dynamically.</a:t>
            </a:r>
          </a:p>
          <a:p>
            <a:pPr marL="0" indent="0">
              <a:buNone/>
            </a:pPr>
            <a:r>
              <a:rPr lang="en-US" sz="1800" b="1" dirty="0">
                <a:solidFill>
                  <a:schemeClr val="tx1"/>
                </a:solidFill>
              </a:rPr>
              <a:t>Perform predictive analysis using classification models</a:t>
            </a:r>
            <a:r>
              <a:rPr lang="en-US" sz="1800" dirty="0">
                <a:solidFill>
                  <a:schemeClr val="tx1"/>
                </a:solidFill>
              </a:rPr>
              <a:t>:</a:t>
            </a:r>
          </a:p>
          <a:p>
            <a:r>
              <a:rPr lang="en-US" sz="1800" dirty="0">
                <a:solidFill>
                  <a:schemeClr val="bg2">
                    <a:lumMod val="50000"/>
                  </a:schemeClr>
                </a:solidFill>
              </a:rPr>
              <a:t>Supervised learning techniques were applied to predict the success of Falcon 9 landings. Logistic Regression, Support Vector Machines, Decision Trees, and K-Nearest Neighbors were employed, with the performance of each model assessed through accuracy scores.</a:t>
            </a:r>
          </a:p>
          <a:p>
            <a:pPr marL="0" indent="0">
              <a:buNone/>
            </a:pPr>
            <a:r>
              <a:rPr lang="en-US" sz="1800" b="1" dirty="0">
                <a:solidFill>
                  <a:schemeClr val="tx1"/>
                </a:solidFill>
              </a:rPr>
              <a:t>How to build, tune, evaluate classification models</a:t>
            </a:r>
            <a:r>
              <a:rPr lang="en-US" sz="1800" dirty="0">
                <a:solidFill>
                  <a:schemeClr val="tx1"/>
                </a:solidFill>
              </a:rPr>
              <a:t>:</a:t>
            </a:r>
          </a:p>
          <a:p>
            <a:r>
              <a:rPr lang="en-US" sz="1800" dirty="0">
                <a:solidFill>
                  <a:schemeClr val="bg2">
                    <a:lumMod val="50000"/>
                  </a:schemeClr>
                </a:solidFill>
              </a:rPr>
              <a:t>Models were built and tuned using </a:t>
            </a:r>
            <a:r>
              <a:rPr lang="en-US" sz="1800" b="1" dirty="0" err="1">
                <a:solidFill>
                  <a:schemeClr val="bg2">
                    <a:lumMod val="50000"/>
                  </a:schemeClr>
                </a:solidFill>
              </a:rPr>
              <a:t>GridSearchCV</a:t>
            </a:r>
            <a:r>
              <a:rPr lang="en-US" sz="1800" dirty="0">
                <a:solidFill>
                  <a:schemeClr val="bg2">
                    <a:lumMod val="50000"/>
                  </a:schemeClr>
                </a:solidFill>
              </a:rPr>
              <a:t> to find the best hyperparameters. Each model was evaluated using accuracy metrics and confusion matrices to compare their performance on the test dataset.</a:t>
            </a:r>
          </a:p>
          <a:p>
            <a:pPr>
              <a:lnSpc>
                <a:spcPct val="12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p:txBody>
      </p:sp>
      <p:sp>
        <p:nvSpPr>
          <p:cNvPr id="13" name="Title 1">
            <a:extLst>
              <a:ext uri="{FF2B5EF4-FFF2-40B4-BE49-F238E27FC236}">
                <a16:creationId xmlns:a16="http://schemas.microsoft.com/office/drawing/2014/main" id="{6375FB76-FADF-15FA-DC58-864040100A4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r>
              <a:rPr lang="ko-KR" altLang="en-US" dirty="0">
                <a:solidFill>
                  <a:srgbClr val="0B49CB"/>
                </a:solidFill>
                <a:latin typeface="Abadi"/>
              </a:rPr>
              <a:t> </a:t>
            </a:r>
            <a:r>
              <a:rPr lang="en-US" altLang="ko-KR" dirty="0">
                <a:solidFill>
                  <a:srgbClr val="0B49CB"/>
                </a:solidFill>
                <a:latin typeface="Abadi"/>
              </a:rPr>
              <a:t>(2/2)</a:t>
            </a:r>
            <a:endParaRPr lang="en-US" dirty="0">
              <a:solidFill>
                <a:srgbClr val="0B49CB"/>
              </a:solidFill>
            </a:endParaRPr>
          </a:p>
        </p:txBody>
      </p:sp>
    </p:spTree>
    <p:extLst>
      <p:ext uri="{BB962C8B-B14F-4D97-AF65-F5344CB8AC3E}">
        <p14:creationId xmlns:p14="http://schemas.microsoft.com/office/powerpoint/2010/main" val="3959031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6"/>
            <a:ext cx="10515600" cy="5146495"/>
          </a:xfrm>
          <a:prstGeom prst="rect">
            <a:avLst/>
          </a:prstGeo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rPr>
              <a:t>How data sets were collected. </a:t>
            </a:r>
          </a:p>
          <a:p>
            <a:pPr lvl="1">
              <a:lnSpc>
                <a:spcPct val="100000"/>
              </a:lnSpc>
              <a:spcBef>
                <a:spcPts val="1400"/>
              </a:spcBef>
            </a:pPr>
            <a:r>
              <a:rPr lang="en-US" sz="1800" b="1" dirty="0"/>
              <a:t>SpaceX API</a:t>
            </a:r>
            <a:r>
              <a:rPr lang="en-US" sz="1800" dirty="0"/>
              <a:t>: We retrieved real-time data from the SpaceX API, including information such as the rocket, launchpad, payload mass, and core details. The API provided extensive data on Falcon 9 launches, which we used for building our predictive models.</a:t>
            </a:r>
          </a:p>
          <a:p>
            <a:pPr lvl="1">
              <a:lnSpc>
                <a:spcPct val="100000"/>
              </a:lnSpc>
              <a:spcBef>
                <a:spcPts val="1400"/>
              </a:spcBef>
            </a:pPr>
            <a:r>
              <a:rPr lang="en-US" sz="1800" b="1" dirty="0"/>
              <a:t>Web Scraping</a:t>
            </a:r>
            <a:r>
              <a:rPr lang="en-US" sz="1800" dirty="0"/>
              <a:t>: Historical data was gathered using </a:t>
            </a:r>
            <a:r>
              <a:rPr lang="en-US" sz="1800" dirty="0" err="1"/>
              <a:t>BeautifulSoup</a:t>
            </a:r>
            <a:r>
              <a:rPr lang="en-US" sz="1800" dirty="0"/>
              <a:t> to scrape tables from Wikipedia. This included details of previous Falcon 9 and Falcon Heavy launches, which supplemented the real-time API data for more comprehensive analysis.</a:t>
            </a:r>
          </a:p>
          <a:p>
            <a:r>
              <a:rPr lang="en-US" sz="1800" b="1" dirty="0"/>
              <a:t>Data Collection Process</a:t>
            </a:r>
            <a:r>
              <a:rPr lang="en-US" sz="1800" dirty="0"/>
              <a:t>:</a:t>
            </a:r>
          </a:p>
          <a:p>
            <a:pPr lvl="1"/>
            <a:r>
              <a:rPr lang="en-US" sz="1400" dirty="0"/>
              <a:t>The data collection process involved:</a:t>
            </a:r>
          </a:p>
          <a:p>
            <a:pPr marL="1200150" lvl="2" indent="-285750"/>
            <a:r>
              <a:rPr lang="en-US" sz="1400" b="1" dirty="0"/>
              <a:t>API Requests</a:t>
            </a:r>
            <a:r>
              <a:rPr lang="en-US" sz="1400" dirty="0"/>
              <a:t>: Making GET requests to the SpaceX API for extracting data.</a:t>
            </a:r>
          </a:p>
          <a:p>
            <a:pPr marL="1200150" lvl="2" indent="-285750"/>
            <a:r>
              <a:rPr lang="en-US" sz="1400" b="1" dirty="0"/>
              <a:t>Data Parsing</a:t>
            </a:r>
            <a:r>
              <a:rPr lang="en-US" sz="1400" dirty="0"/>
              <a:t>: Extracting relevant information such as rocket type, payload mass, launch site, and landing outcomes.</a:t>
            </a:r>
          </a:p>
          <a:p>
            <a:pPr marL="1200150" lvl="2" indent="-285750"/>
            <a:r>
              <a:rPr lang="en-US" sz="1400" b="1" dirty="0"/>
              <a:t>Web Scraping</a:t>
            </a:r>
            <a:r>
              <a:rPr lang="en-US" sz="1400" dirty="0"/>
              <a:t>: Using </a:t>
            </a:r>
            <a:r>
              <a:rPr lang="en-US" sz="1400" dirty="0" err="1"/>
              <a:t>BeautifulSoup</a:t>
            </a:r>
            <a:r>
              <a:rPr lang="en-US" sz="1400" dirty="0"/>
              <a:t> to extract launch data tables from the Wikipedia page for historical launches.</a:t>
            </a:r>
          </a:p>
          <a:p>
            <a:pPr marL="1200150" lvl="2" indent="-285750"/>
            <a:r>
              <a:rPr lang="en-US" sz="1400" b="1" dirty="0"/>
              <a:t>Data Integration</a:t>
            </a:r>
            <a:r>
              <a:rPr lang="en-US" sz="1400" dirty="0"/>
              <a:t>: Combining data from the SpaceX API and Wikipedia into a unified dataset for further analysis.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sz="1800" dirty="0"/>
          </a:p>
          <a:p>
            <a:pPr marL="0" indent="0">
              <a:buNone/>
            </a:pP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396354"/>
            <a:ext cx="5461000" cy="4721639"/>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13724"/>
            <a:ext cx="4640263" cy="4704269"/>
          </a:xfrm>
          <a:prstGeom prst="rect">
            <a:avLst/>
          </a:prstGeom>
        </p:spPr>
        <p:txBody>
          <a:bodyPr vert="horz" lIns="91440" tIns="45720" rIns="91440" bIns="45720" rtlCol="0" anchor="t">
            <a:noAutofit/>
          </a:bodyPr>
          <a:lstStyle/>
          <a:p>
            <a:pPr marL="342900" indent="-342900">
              <a:buFont typeface="+mj-lt"/>
              <a:buAutoNum type="arabicPeriod"/>
            </a:pPr>
            <a:r>
              <a:rPr lang="en-US" sz="1200" b="1" dirty="0"/>
              <a:t>Identify API Endpoint:</a:t>
            </a:r>
            <a:r>
              <a:rPr lang="en-US" sz="1200" dirty="0"/>
              <a:t> Use the SpaceX API to request past launch data from the endpoint </a:t>
            </a:r>
            <a:r>
              <a:rPr lang="en-US" sz="1200" dirty="0">
                <a:hlinkClick r:id="rId3"/>
              </a:rPr>
              <a:t>https://api.spacexdata.com/v4/launches/past</a:t>
            </a:r>
            <a:r>
              <a:rPr lang="en-US" sz="1200" dirty="0"/>
              <a:t>.</a:t>
            </a:r>
          </a:p>
          <a:p>
            <a:pPr marL="342900" indent="-342900">
              <a:buFont typeface="+mj-lt"/>
              <a:buAutoNum type="arabicPeriod"/>
            </a:pPr>
            <a:r>
              <a:rPr lang="en-US" sz="1200" b="1" dirty="0"/>
              <a:t>Make API Request:</a:t>
            </a:r>
            <a:r>
              <a:rPr lang="en-US" sz="1200" dirty="0"/>
              <a:t> Use the Python requests library to send a GET request to retrieve the historical data.</a:t>
            </a:r>
          </a:p>
          <a:p>
            <a:pPr marL="342900" indent="-342900">
              <a:buFont typeface="+mj-lt"/>
              <a:buAutoNum type="arabicPeriod"/>
            </a:pPr>
            <a:r>
              <a:rPr lang="en-US" sz="1200" b="1" dirty="0"/>
              <a:t>Parse JSON Response:</a:t>
            </a:r>
            <a:r>
              <a:rPr lang="en-US" sz="1200" dirty="0"/>
              <a:t> Convert the response from JSON format into a pandas </a:t>
            </a:r>
            <a:r>
              <a:rPr lang="en-US" sz="1200" dirty="0" err="1"/>
              <a:t>DataFrame</a:t>
            </a:r>
            <a:r>
              <a:rPr lang="en-US" sz="1200" dirty="0"/>
              <a:t> using </a:t>
            </a:r>
            <a:r>
              <a:rPr lang="en-US" sz="1200" dirty="0" err="1"/>
              <a:t>json_normalize</a:t>
            </a:r>
            <a:r>
              <a:rPr lang="en-US" sz="1200" dirty="0"/>
              <a:t>.</a:t>
            </a:r>
          </a:p>
          <a:p>
            <a:pPr marL="342900" indent="-342900">
              <a:buFont typeface="+mj-lt"/>
              <a:buAutoNum type="arabicPeriod"/>
            </a:pPr>
            <a:r>
              <a:rPr lang="en-US" sz="1200" b="1" dirty="0"/>
              <a:t>Extract Key Data:</a:t>
            </a:r>
            <a:r>
              <a:rPr lang="en-US" sz="1200" dirty="0"/>
              <a:t> Identify and extract relevant columns such as rocket, payload, launchpad, and cores to get booster version, payload mass, orbit type, and landing outcomes.</a:t>
            </a:r>
          </a:p>
          <a:p>
            <a:pPr marL="342900" indent="-342900">
              <a:buFont typeface="+mj-lt"/>
              <a:buAutoNum type="arabicPeriod"/>
            </a:pPr>
            <a:r>
              <a:rPr lang="en-US" sz="1200" b="1" dirty="0"/>
              <a:t>Handle Missing Data:</a:t>
            </a:r>
            <a:r>
              <a:rPr lang="en-US" sz="1200" dirty="0"/>
              <a:t> Clean the data by filling missing values, particularly for fields like Payload Mass.</a:t>
            </a:r>
          </a:p>
          <a:p>
            <a:pPr marL="342900" indent="-342900">
              <a:buFont typeface="+mj-lt"/>
              <a:buAutoNum type="arabicPeriod"/>
            </a:pPr>
            <a:r>
              <a:rPr lang="en-US" sz="1200" b="1" dirty="0"/>
              <a:t>Filter Falcon 9 Data:</a:t>
            </a:r>
            <a:r>
              <a:rPr lang="en-US" sz="1200" dirty="0"/>
              <a:t> Filter the data to only include Falcon 9 launches.</a:t>
            </a:r>
          </a:p>
          <a:p>
            <a:pPr marL="342900" indent="-342900">
              <a:buFont typeface="+mj-lt"/>
              <a:buAutoNum type="arabicPeriod"/>
            </a:pPr>
            <a:r>
              <a:rPr lang="en-US" sz="1200" b="1" dirty="0"/>
              <a:t>Save Processed Data:</a:t>
            </a:r>
            <a:r>
              <a:rPr lang="en-US" sz="1200" dirty="0"/>
              <a:t> Store the cleaned and filtered data in a CSV file for further analysis.</a:t>
            </a:r>
            <a:endParaRPr lang="en-US" sz="1200" dirty="0">
              <a:solidFill>
                <a:schemeClr val="accent3">
                  <a:lumMod val="25000"/>
                </a:schemeClr>
              </a:solidFill>
            </a:endParaRPr>
          </a:p>
          <a:p>
            <a:pPr marL="0" indent="0">
              <a:lnSpc>
                <a:spcPct val="100000"/>
              </a:lnSpc>
              <a:spcBef>
                <a:spcPts val="1400"/>
              </a:spcBef>
              <a:buNone/>
            </a:pPr>
            <a:r>
              <a:rPr lang="en-US" sz="1200" dirty="0">
                <a:solidFill>
                  <a:schemeClr val="accent3">
                    <a:lumMod val="25000"/>
                  </a:schemeClr>
                </a:solidFill>
                <a:hlinkClick r:id="rId4"/>
              </a:rPr>
              <a:t>GitHub URL of SpaceX API calls - notebook</a:t>
            </a:r>
            <a:endParaRPr lang="en-US" sz="1200" dirty="0">
              <a:solidFill>
                <a:schemeClr val="accent3">
                  <a:lumMod val="25000"/>
                </a:schemeClr>
              </a:solidFill>
            </a:endParaRPr>
          </a:p>
          <a:p>
            <a:pPr marL="0" indent="0">
              <a:lnSpc>
                <a:spcPct val="100000"/>
              </a:lnSpc>
              <a:spcBef>
                <a:spcPts val="1400"/>
              </a:spcBef>
              <a:buNone/>
            </a:pPr>
            <a:r>
              <a:rPr lang="en-US" sz="1200" dirty="0">
                <a:solidFill>
                  <a:schemeClr val="accent3">
                    <a:lumMod val="25000"/>
                  </a:schemeClr>
                </a:solidFill>
                <a:hlinkClick r:id="rId5"/>
              </a:rPr>
              <a:t>GitHub URL of SpaceX API calls – HTML </a:t>
            </a:r>
            <a:endParaRPr lang="en-US" sz="1200" dirty="0">
              <a:solidFill>
                <a:schemeClr val="accent3">
                  <a:lumMod val="25000"/>
                </a:schemeClr>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Data 1">
            <a:extLst>
              <a:ext uri="{FF2B5EF4-FFF2-40B4-BE49-F238E27FC236}">
                <a16:creationId xmlns:a16="http://schemas.microsoft.com/office/drawing/2014/main" id="{C68D040D-5535-DA40-1BEA-81E99E1EEE7B}"/>
              </a:ext>
            </a:extLst>
          </p:cNvPr>
          <p:cNvSpPr/>
          <p:nvPr/>
        </p:nvSpPr>
        <p:spPr>
          <a:xfrm>
            <a:off x="6306532" y="1920832"/>
            <a:ext cx="1131216" cy="683166"/>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API Request</a:t>
            </a:r>
          </a:p>
        </p:txBody>
      </p:sp>
      <p:sp>
        <p:nvSpPr>
          <p:cNvPr id="7" name="Process 6">
            <a:extLst>
              <a:ext uri="{FF2B5EF4-FFF2-40B4-BE49-F238E27FC236}">
                <a16:creationId xmlns:a16="http://schemas.microsoft.com/office/drawing/2014/main" id="{2D0F090B-8395-463F-75A4-9EE94BDA83D6}"/>
              </a:ext>
            </a:extLst>
          </p:cNvPr>
          <p:cNvSpPr/>
          <p:nvPr/>
        </p:nvSpPr>
        <p:spPr>
          <a:xfrm>
            <a:off x="6306532" y="2825802"/>
            <a:ext cx="1131216" cy="75414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Parse JSON Response</a:t>
            </a:r>
          </a:p>
        </p:txBody>
      </p:sp>
      <p:sp>
        <p:nvSpPr>
          <p:cNvPr id="8" name="Process 7">
            <a:extLst>
              <a:ext uri="{FF2B5EF4-FFF2-40B4-BE49-F238E27FC236}">
                <a16:creationId xmlns:a16="http://schemas.microsoft.com/office/drawing/2014/main" id="{02E0B5DB-EC91-4574-C30E-CB504346536C}"/>
              </a:ext>
            </a:extLst>
          </p:cNvPr>
          <p:cNvSpPr/>
          <p:nvPr/>
        </p:nvSpPr>
        <p:spPr>
          <a:xfrm>
            <a:off x="6306532" y="3835589"/>
            <a:ext cx="1131216" cy="75414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Extract Key Data</a:t>
            </a:r>
          </a:p>
        </p:txBody>
      </p:sp>
      <p:sp>
        <p:nvSpPr>
          <p:cNvPr id="9" name="Decision 8">
            <a:extLst>
              <a:ext uri="{FF2B5EF4-FFF2-40B4-BE49-F238E27FC236}">
                <a16:creationId xmlns:a16="http://schemas.microsoft.com/office/drawing/2014/main" id="{1B510891-28B3-28FA-E5F0-341397B33946}"/>
              </a:ext>
            </a:extLst>
          </p:cNvPr>
          <p:cNvSpPr/>
          <p:nvPr/>
        </p:nvSpPr>
        <p:spPr>
          <a:xfrm>
            <a:off x="7751847" y="3882722"/>
            <a:ext cx="1203618" cy="65987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Clean Missing Data</a:t>
            </a:r>
          </a:p>
        </p:txBody>
      </p:sp>
      <p:sp>
        <p:nvSpPr>
          <p:cNvPr id="10" name="Process 9">
            <a:extLst>
              <a:ext uri="{FF2B5EF4-FFF2-40B4-BE49-F238E27FC236}">
                <a16:creationId xmlns:a16="http://schemas.microsoft.com/office/drawing/2014/main" id="{CE91A8E7-431A-AA3F-1783-E4E00F8CB322}"/>
              </a:ext>
            </a:extLst>
          </p:cNvPr>
          <p:cNvSpPr/>
          <p:nvPr/>
        </p:nvSpPr>
        <p:spPr>
          <a:xfrm>
            <a:off x="7795968" y="4919140"/>
            <a:ext cx="1131216" cy="75414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Filter Falcon 9 Data</a:t>
            </a:r>
          </a:p>
        </p:txBody>
      </p:sp>
      <p:sp>
        <p:nvSpPr>
          <p:cNvPr id="11" name="Data 10">
            <a:extLst>
              <a:ext uri="{FF2B5EF4-FFF2-40B4-BE49-F238E27FC236}">
                <a16:creationId xmlns:a16="http://schemas.microsoft.com/office/drawing/2014/main" id="{E36C8F2D-0D14-35C3-79DC-7847A14BDBEF}"/>
              </a:ext>
            </a:extLst>
          </p:cNvPr>
          <p:cNvSpPr/>
          <p:nvPr/>
        </p:nvSpPr>
        <p:spPr>
          <a:xfrm>
            <a:off x="9268116" y="4919139"/>
            <a:ext cx="1131216" cy="754145"/>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Save Data</a:t>
            </a:r>
          </a:p>
        </p:txBody>
      </p:sp>
      <p:cxnSp>
        <p:nvCxnSpPr>
          <p:cNvPr id="13" name="Straight Arrow Connector 12">
            <a:extLst>
              <a:ext uri="{FF2B5EF4-FFF2-40B4-BE49-F238E27FC236}">
                <a16:creationId xmlns:a16="http://schemas.microsoft.com/office/drawing/2014/main" id="{CD8FAC16-775E-889A-06A7-D6B3E9A94E27}"/>
              </a:ext>
            </a:extLst>
          </p:cNvPr>
          <p:cNvCxnSpPr>
            <a:cxnSpLocks/>
            <a:stCxn id="2" idx="4"/>
            <a:endCxn id="7" idx="0"/>
          </p:cNvCxnSpPr>
          <p:nvPr/>
        </p:nvCxnSpPr>
        <p:spPr>
          <a:xfrm>
            <a:off x="6872140" y="2603998"/>
            <a:ext cx="0" cy="22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4B32C-F570-E61E-6D75-9F23936B18B6}"/>
              </a:ext>
            </a:extLst>
          </p:cNvPr>
          <p:cNvCxnSpPr>
            <a:cxnSpLocks/>
            <a:stCxn id="7" idx="2"/>
            <a:endCxn id="8" idx="0"/>
          </p:cNvCxnSpPr>
          <p:nvPr/>
        </p:nvCxnSpPr>
        <p:spPr>
          <a:xfrm>
            <a:off x="6872140" y="3579947"/>
            <a:ext cx="0" cy="255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8A5E6E-34CE-08D0-0E98-E4A55BE32983}"/>
              </a:ext>
            </a:extLst>
          </p:cNvPr>
          <p:cNvCxnSpPr>
            <a:cxnSpLocks/>
            <a:stCxn id="8" idx="3"/>
            <a:endCxn id="9" idx="1"/>
          </p:cNvCxnSpPr>
          <p:nvPr/>
        </p:nvCxnSpPr>
        <p:spPr>
          <a:xfrm flipV="1">
            <a:off x="7437748" y="4212661"/>
            <a:ext cx="31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7302638-E764-1B47-8231-E6EEC2251F9D}"/>
              </a:ext>
            </a:extLst>
          </p:cNvPr>
          <p:cNvCxnSpPr>
            <a:cxnSpLocks/>
            <a:stCxn id="9" idx="2"/>
            <a:endCxn id="10" idx="0"/>
          </p:cNvCxnSpPr>
          <p:nvPr/>
        </p:nvCxnSpPr>
        <p:spPr>
          <a:xfrm>
            <a:off x="8353656" y="4542599"/>
            <a:ext cx="7920" cy="376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53F85DA-A4A7-49CE-5F02-990711EB5DEF}"/>
              </a:ext>
            </a:extLst>
          </p:cNvPr>
          <p:cNvCxnSpPr>
            <a:cxnSpLocks/>
            <a:stCxn id="10" idx="3"/>
            <a:endCxn id="11" idx="2"/>
          </p:cNvCxnSpPr>
          <p:nvPr/>
        </p:nvCxnSpPr>
        <p:spPr>
          <a:xfrm flipV="1">
            <a:off x="8927184" y="5296212"/>
            <a:ext cx="4540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25779306-3329-99E7-13FE-51D681FD4943}"/>
              </a:ext>
            </a:extLst>
          </p:cNvPr>
          <p:cNvCxnSpPr>
            <a:stCxn id="9" idx="3"/>
            <a:endCxn id="9" idx="0"/>
          </p:cNvCxnSpPr>
          <p:nvPr/>
        </p:nvCxnSpPr>
        <p:spPr>
          <a:xfrm flipH="1" flipV="1">
            <a:off x="8353656" y="3882722"/>
            <a:ext cx="601809" cy="329939"/>
          </a:xfrm>
          <a:prstGeom prst="bentConnector4">
            <a:avLst>
              <a:gd name="adj1" fmla="val -37985"/>
              <a:gd name="adj2" fmla="val 169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68583FA-42DB-8CE5-DA60-877B47049B95}"/>
              </a:ext>
            </a:extLst>
          </p:cNvPr>
          <p:cNvSpPr txBox="1"/>
          <p:nvPr/>
        </p:nvSpPr>
        <p:spPr>
          <a:xfrm>
            <a:off x="8613966" y="3447964"/>
            <a:ext cx="335348" cy="246221"/>
          </a:xfrm>
          <a:prstGeom prst="rect">
            <a:avLst/>
          </a:prstGeom>
          <a:noFill/>
        </p:spPr>
        <p:txBody>
          <a:bodyPr wrap="none" rtlCol="0">
            <a:spAutoFit/>
          </a:bodyPr>
          <a:lstStyle/>
          <a:p>
            <a:r>
              <a:rPr lang="en-US" sz="1000" dirty="0">
                <a:solidFill>
                  <a:srgbClr val="FF0000"/>
                </a:solidFill>
              </a:rPr>
              <a:t>No</a:t>
            </a:r>
          </a:p>
        </p:txBody>
      </p:sp>
      <p:sp>
        <p:nvSpPr>
          <p:cNvPr id="32" name="TextBox 31">
            <a:extLst>
              <a:ext uri="{FF2B5EF4-FFF2-40B4-BE49-F238E27FC236}">
                <a16:creationId xmlns:a16="http://schemas.microsoft.com/office/drawing/2014/main" id="{2646971B-9762-6604-773F-15E431A9D362}"/>
              </a:ext>
            </a:extLst>
          </p:cNvPr>
          <p:cNvSpPr txBox="1"/>
          <p:nvPr/>
        </p:nvSpPr>
        <p:spPr>
          <a:xfrm>
            <a:off x="8383705" y="4542599"/>
            <a:ext cx="360996" cy="246221"/>
          </a:xfrm>
          <a:prstGeom prst="rect">
            <a:avLst/>
          </a:prstGeom>
          <a:noFill/>
        </p:spPr>
        <p:txBody>
          <a:bodyPr wrap="none" rtlCol="0">
            <a:spAutoFit/>
          </a:bodyPr>
          <a:lstStyle/>
          <a:p>
            <a:r>
              <a:rPr lang="en-US" sz="1000" dirty="0">
                <a:solidFill>
                  <a:schemeClr val="accent6"/>
                </a:solidFill>
              </a:rPr>
              <a:t>Yes</a:t>
            </a:r>
          </a:p>
        </p:txBody>
      </p:sp>
      <p:sp>
        <p:nvSpPr>
          <p:cNvPr id="33" name="Terminator 32">
            <a:extLst>
              <a:ext uri="{FF2B5EF4-FFF2-40B4-BE49-F238E27FC236}">
                <a16:creationId xmlns:a16="http://schemas.microsoft.com/office/drawing/2014/main" id="{29025857-199F-5255-807E-486E7C74CEDC}"/>
              </a:ext>
            </a:extLst>
          </p:cNvPr>
          <p:cNvSpPr/>
          <p:nvPr/>
        </p:nvSpPr>
        <p:spPr>
          <a:xfrm>
            <a:off x="6603476" y="1547206"/>
            <a:ext cx="537327" cy="235967"/>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Start</a:t>
            </a:r>
          </a:p>
        </p:txBody>
      </p:sp>
      <p:sp>
        <p:nvSpPr>
          <p:cNvPr id="34" name="Terminator 33">
            <a:extLst>
              <a:ext uri="{FF2B5EF4-FFF2-40B4-BE49-F238E27FC236}">
                <a16:creationId xmlns:a16="http://schemas.microsoft.com/office/drawing/2014/main" id="{5993263C-0FA1-9FF8-2F8D-1193B754A626}"/>
              </a:ext>
            </a:extLst>
          </p:cNvPr>
          <p:cNvSpPr/>
          <p:nvPr/>
        </p:nvSpPr>
        <p:spPr>
          <a:xfrm>
            <a:off x="10543441" y="5178544"/>
            <a:ext cx="557752" cy="235967"/>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cxnSp>
        <p:nvCxnSpPr>
          <p:cNvPr id="35" name="Straight Arrow Connector 34">
            <a:extLst>
              <a:ext uri="{FF2B5EF4-FFF2-40B4-BE49-F238E27FC236}">
                <a16:creationId xmlns:a16="http://schemas.microsoft.com/office/drawing/2014/main" id="{F83280E9-B53B-02B3-0A20-A2DD99ED498A}"/>
              </a:ext>
            </a:extLst>
          </p:cNvPr>
          <p:cNvCxnSpPr>
            <a:cxnSpLocks/>
            <a:stCxn id="33" idx="2"/>
            <a:endCxn id="2" idx="1"/>
          </p:cNvCxnSpPr>
          <p:nvPr/>
        </p:nvCxnSpPr>
        <p:spPr>
          <a:xfrm>
            <a:off x="6872140" y="1783173"/>
            <a:ext cx="0" cy="13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9BE0D32-40A7-860E-437A-BC6BE09CCE95}"/>
              </a:ext>
            </a:extLst>
          </p:cNvPr>
          <p:cNvCxnSpPr>
            <a:cxnSpLocks/>
            <a:stCxn id="11" idx="5"/>
            <a:endCxn id="34" idx="1"/>
          </p:cNvCxnSpPr>
          <p:nvPr/>
        </p:nvCxnSpPr>
        <p:spPr>
          <a:xfrm>
            <a:off x="10286210" y="5296212"/>
            <a:ext cx="257231" cy="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FFF49DA-40CF-3F00-2DA3-398AE10E0D1D}"/>
              </a:ext>
            </a:extLst>
          </p:cNvPr>
          <p:cNvSpPr txBox="1"/>
          <p:nvPr/>
        </p:nvSpPr>
        <p:spPr>
          <a:xfrm>
            <a:off x="824684" y="6268800"/>
            <a:ext cx="5363969" cy="400110"/>
          </a:xfrm>
          <a:prstGeom prst="rect">
            <a:avLst/>
          </a:prstGeom>
          <a:noFill/>
        </p:spPr>
        <p:txBody>
          <a:bodyPr wrap="none" rtlCol="0">
            <a:spAutoFit/>
          </a:bodyPr>
          <a:lstStyle/>
          <a:p>
            <a:r>
              <a:rPr lang="en-US" sz="1000" dirty="0">
                <a:solidFill>
                  <a:srgbClr val="FF0000"/>
                </a:solidFill>
              </a:rPr>
              <a:t>The interactive function may not display properly on GitHub, so an HTML file also has been provided</a:t>
            </a:r>
          </a:p>
          <a:p>
            <a:endParaRPr lang="en-US" sz="1000" dirty="0">
              <a:solidFill>
                <a:srgbClr val="FF0000"/>
              </a:solidFill>
            </a:endParaRP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1631</TotalTime>
  <Words>7055</Words>
  <Application>Microsoft Macintosh PowerPoint</Application>
  <PresentationFormat>Widescreen</PresentationFormat>
  <Paragraphs>517</Paragraphs>
  <Slides>54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system-ui</vt:lpstr>
      <vt:lpstr>Times</vt:lpstr>
      <vt:lpstr>Abadi</vt:lpstr>
      <vt:lpstr>Aptos Narrow</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Juyeon Jenny Eum</cp:lastModifiedBy>
  <cp:revision>219</cp:revision>
  <dcterms:created xsi:type="dcterms:W3CDTF">2021-04-29T18:58:34Z</dcterms:created>
  <dcterms:modified xsi:type="dcterms:W3CDTF">2024-10-19T22:59:00Z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